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83" r:id="rId6"/>
    <p:sldId id="268" r:id="rId7"/>
    <p:sldId id="287" r:id="rId8"/>
    <p:sldId id="260" r:id="rId9"/>
    <p:sldId id="262" r:id="rId10"/>
    <p:sldId id="265" r:id="rId11"/>
    <p:sldId id="266" r:id="rId12"/>
    <p:sldId id="267" r:id="rId13"/>
    <p:sldId id="284" r:id="rId14"/>
    <p:sldId id="281" r:id="rId15"/>
    <p:sldId id="290" r:id="rId16"/>
    <p:sldId id="288" r:id="rId17"/>
    <p:sldId id="289" r:id="rId18"/>
    <p:sldId id="271" r:id="rId19"/>
    <p:sldId id="291" r:id="rId20"/>
    <p:sldId id="274" r:id="rId21"/>
    <p:sldId id="292" r:id="rId22"/>
    <p:sldId id="279" r:id="rId23"/>
  </p:sldIdLst>
  <p:sldSz cx="18288000" cy="10287000"/>
  <p:notesSz cx="6858000" cy="9144000"/>
  <p:embeddedFontLst>
    <p:embeddedFont>
      <p:font typeface="Instrument Sans Medium" panose="020B0604020202020204" charset="0"/>
      <p:regular r:id="rId25"/>
      <p:bold r:id="rId26"/>
      <p:italic r:id="rId27"/>
      <p:boldItalic r:id="rId28"/>
    </p:embeddedFont>
    <p:embeddedFont>
      <p:font typeface="Instrument Sans Semi Bold" panose="020B0604020202020204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Montserrat Semi-Bold" panose="020B0604020202020204" charset="0"/>
      <p:regular r:id="rId37"/>
      <p:bold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F57CF1-29A5-9A46-A296-0BDC436D08F7}" v="102" dt="2025-11-27T00:10:19.0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 autoAdjust="0"/>
    <p:restoredTop sz="94590" autoAdjust="0"/>
  </p:normalViewPr>
  <p:slideViewPr>
    <p:cSldViewPr>
      <p:cViewPr varScale="1">
        <p:scale>
          <a:sx n="60" d="100"/>
          <a:sy n="60" d="100"/>
        </p:scale>
        <p:origin x="29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BC13C-72E7-714B-8475-714C9E1F8237}" type="datetimeFigureOut">
              <a:rPr lang="es-AR" smtClean="0"/>
              <a:t>28/11/2025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3879A-FB51-9544-9E43-CEF8623A009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1066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3879A-FB51-9544-9E43-CEF8623A0090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57568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3879A-FB51-9544-9E43-CEF8623A0090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64700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3879A-FB51-9544-9E43-CEF8623A0090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04505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208F5-4836-3CE6-BB6B-02D30EE8F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9682E8B-09A7-FF88-979A-7EFD546FCA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27B2498-BA0E-1C0F-EA47-207176529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2E33A8-96B3-61BE-0A0F-14486CDD32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3879A-FB51-9544-9E43-CEF8623A0090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97420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4.svg"/><Relationship Id="rId7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14300"/>
            <a:ext cx="2706515" cy="10172700"/>
            <a:chOff x="0" y="0"/>
            <a:chExt cx="812800" cy="2709333"/>
          </a:xfrm>
          <a:solidFill>
            <a:srgbClr val="D7D72F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12494160" y="-18086"/>
            <a:ext cx="5793840" cy="564496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3436034" y="2712670"/>
            <a:ext cx="7689166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72"/>
              </a:lnSpc>
            </a:pPr>
            <a:r>
              <a:rPr lang="es-AR" sz="5600" b="1" spc="1657" noProof="0" dirty="0">
                <a:solidFill>
                  <a:srgbClr val="1C1E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Semi-Bold"/>
              </a:rPr>
              <a:t>PROYECTO VIA</a:t>
            </a:r>
          </a:p>
          <a:p>
            <a:pPr marL="0" lvl="0" indent="0" algn="l">
              <a:lnSpc>
                <a:spcPts val="4816"/>
              </a:lnSpc>
              <a:spcBef>
                <a:spcPct val="0"/>
              </a:spcBef>
            </a:pPr>
            <a:r>
              <a:rPr lang="es-AR" sz="4300" b="1" spc="1272" noProof="0" dirty="0">
                <a:solidFill>
                  <a:srgbClr val="1C1E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Semi-Bold"/>
              </a:rPr>
              <a:t>7° 2° AVIONICA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36034" y="6172339"/>
            <a:ext cx="11561661" cy="53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1"/>
              </a:lnSpc>
            </a:pPr>
            <a:r>
              <a:rPr lang="es-AR" sz="3143" u="sng" spc="540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Trabajo FINAL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36034" y="7111458"/>
            <a:ext cx="12641879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s-AR" sz="2799" b="1" spc="481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Semi-Bold"/>
              </a:rPr>
              <a:t>GRANATA, Joaquin - RADAKOFF, Milovan - PAZ, Bautista - CARAM, Matías - RAMIREZ, Selene</a:t>
            </a: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6378" y="1729481"/>
            <a:ext cx="15035243" cy="6828038"/>
            <a:chOff x="0" y="0"/>
            <a:chExt cx="3959899" cy="17983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59899" cy="1798331"/>
            </a:xfrm>
            <a:custGeom>
              <a:avLst/>
              <a:gdLst/>
              <a:ahLst/>
              <a:cxnLst/>
              <a:rect l="l" t="t" r="r" b="b"/>
              <a:pathLst>
                <a:path w="3959899" h="1798331">
                  <a:moveTo>
                    <a:pt x="0" y="0"/>
                  </a:moveTo>
                  <a:lnTo>
                    <a:pt x="3959899" y="0"/>
                  </a:lnTo>
                  <a:lnTo>
                    <a:pt x="3959899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59899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2401749" y="2128362"/>
            <a:ext cx="4020184" cy="6030276"/>
          </a:xfrm>
          <a:custGeom>
            <a:avLst/>
            <a:gdLst/>
            <a:ahLst/>
            <a:cxnLst/>
            <a:rect l="l" t="t" r="r" b="b"/>
            <a:pathLst>
              <a:path w="4020184" h="6030276">
                <a:moveTo>
                  <a:pt x="0" y="0"/>
                </a:moveTo>
                <a:lnTo>
                  <a:pt x="4020184" y="0"/>
                </a:lnTo>
                <a:lnTo>
                  <a:pt x="4020184" y="6030276"/>
                </a:lnTo>
                <a:lnTo>
                  <a:pt x="0" y="6030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7981907" y="2994036"/>
            <a:ext cx="706144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Bold"/>
              </a:rPr>
              <a:t>RASPBERRY PI 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39660" y="4007653"/>
            <a:ext cx="8345936" cy="410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8"/>
              </a:lnSpc>
            </a:pPr>
            <a:r>
              <a:rPr lang="es-AR" sz="3834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La Raspberry es la encargada de recibir la información de la ESP32-Cam y el Sensor de Proximidad. La RPI procesara la información, y envía la inferencia por voz a un auricular bluetooth.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F55C173-D4C5-005B-5E36-E66AC3051DC9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6379" y="1729481"/>
            <a:ext cx="15035243" cy="6828038"/>
            <a:chOff x="0" y="0"/>
            <a:chExt cx="3959899" cy="17983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59899" cy="1798331"/>
            </a:xfrm>
            <a:custGeom>
              <a:avLst/>
              <a:gdLst/>
              <a:ahLst/>
              <a:cxnLst/>
              <a:rect l="l" t="t" r="r" b="b"/>
              <a:pathLst>
                <a:path w="3959899" h="1798331">
                  <a:moveTo>
                    <a:pt x="0" y="0"/>
                  </a:moveTo>
                  <a:lnTo>
                    <a:pt x="3959899" y="0"/>
                  </a:lnTo>
                  <a:lnTo>
                    <a:pt x="3959899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59899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5" name="Freeform 5"/>
          <p:cNvSpPr/>
          <p:nvPr/>
        </p:nvSpPr>
        <p:spPr>
          <a:xfrm rot="10800000">
            <a:off x="2413350" y="2115785"/>
            <a:ext cx="4383338" cy="6055430"/>
          </a:xfrm>
          <a:custGeom>
            <a:avLst/>
            <a:gdLst/>
            <a:ahLst/>
            <a:cxnLst/>
            <a:rect l="l" t="t" r="r" b="b"/>
            <a:pathLst>
              <a:path w="4383338" h="6055430">
                <a:moveTo>
                  <a:pt x="0" y="0"/>
                </a:moveTo>
                <a:lnTo>
                  <a:pt x="4383338" y="0"/>
                </a:lnTo>
                <a:lnTo>
                  <a:pt x="4383338" y="6055430"/>
                </a:lnTo>
                <a:lnTo>
                  <a:pt x="0" y="6055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8102358" y="3185866"/>
            <a:ext cx="6706997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Bold"/>
              </a:rPr>
              <a:t>ESP32-CAM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39660" y="4007653"/>
            <a:ext cx="8345936" cy="2723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8"/>
              </a:lnSpc>
            </a:pPr>
            <a:r>
              <a:rPr lang="es-AR" sz="3834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Se encarga de ver el entorno a través de la cámara integrada, para luego enviar el video a la Raspberry para que lo procese.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02BBDEF0-BC58-8E9C-0727-BA042309E0C5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6379" y="1729481"/>
            <a:ext cx="15035243" cy="6828038"/>
            <a:chOff x="0" y="0"/>
            <a:chExt cx="3959899" cy="17983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59899" cy="1798331"/>
            </a:xfrm>
            <a:custGeom>
              <a:avLst/>
              <a:gdLst/>
              <a:ahLst/>
              <a:cxnLst/>
              <a:rect l="l" t="t" r="r" b="b"/>
              <a:pathLst>
                <a:path w="3959899" h="1798331">
                  <a:moveTo>
                    <a:pt x="0" y="0"/>
                  </a:moveTo>
                  <a:lnTo>
                    <a:pt x="3959899" y="0"/>
                  </a:lnTo>
                  <a:lnTo>
                    <a:pt x="3959899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59899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1835729" y="3150868"/>
            <a:ext cx="6851070" cy="3985263"/>
          </a:xfrm>
          <a:custGeom>
            <a:avLst/>
            <a:gdLst/>
            <a:ahLst/>
            <a:cxnLst/>
            <a:rect l="l" t="t" r="r" b="b"/>
            <a:pathLst>
              <a:path w="6851070" h="3985263">
                <a:moveTo>
                  <a:pt x="0" y="0"/>
                </a:moveTo>
                <a:lnTo>
                  <a:pt x="6851069" y="0"/>
                </a:lnTo>
                <a:lnTo>
                  <a:pt x="6851069" y="3985263"/>
                </a:lnTo>
                <a:lnTo>
                  <a:pt x="0" y="3985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9241436" y="2476243"/>
            <a:ext cx="6706997" cy="1283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Bold"/>
              </a:rPr>
              <a:t>SENSOR DE PROXIMIDAD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4152900"/>
            <a:ext cx="7060421" cy="4108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68"/>
              </a:lnSpc>
            </a:pPr>
            <a:r>
              <a:rPr lang="es-AR" sz="3834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Este sensor se encarga de medir la distancia al objeto  que tiene enfrente enviando la información al ESP32-CAM para que se sume a la imagen capturada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9FA38CA-19CA-54FF-B2E8-D3AEBFD604C6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15323-6E7A-6952-7689-56F70EF4A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0BC0DD4-172D-D83B-FC3C-FD65AD6AEC0B}"/>
              </a:ext>
            </a:extLst>
          </p:cNvPr>
          <p:cNvGrpSpPr/>
          <p:nvPr/>
        </p:nvGrpSpPr>
        <p:grpSpPr>
          <a:xfrm>
            <a:off x="313315" y="1716658"/>
            <a:ext cx="16984085" cy="7922642"/>
            <a:chOff x="0" y="0"/>
            <a:chExt cx="4377131" cy="192495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CD04E96-8FDB-7316-50E9-52B4FB083C69}"/>
                </a:ext>
              </a:extLst>
            </p:cNvPr>
            <p:cNvSpPr/>
            <p:nvPr/>
          </p:nvSpPr>
          <p:spPr>
            <a:xfrm>
              <a:off x="0" y="0"/>
              <a:ext cx="4377131" cy="1924958"/>
            </a:xfrm>
            <a:custGeom>
              <a:avLst/>
              <a:gdLst/>
              <a:ahLst/>
              <a:cxnLst/>
              <a:rect l="l" t="t" r="r" b="b"/>
              <a:pathLst>
                <a:path w="4377131" h="1924958">
                  <a:moveTo>
                    <a:pt x="0" y="0"/>
                  </a:moveTo>
                  <a:lnTo>
                    <a:pt x="4377131" y="0"/>
                  </a:lnTo>
                  <a:lnTo>
                    <a:pt x="4377131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D7D72F"/>
              </a:solidFill>
              <a:prstDash val="solid"/>
              <a:miter/>
            </a:ln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90D8691-6F88-755D-B1EE-32BC90DD6109}"/>
                </a:ext>
              </a:extLst>
            </p:cNvPr>
            <p:cNvSpPr txBox="1"/>
            <p:nvPr/>
          </p:nvSpPr>
          <p:spPr>
            <a:xfrm>
              <a:off x="0" y="-38100"/>
              <a:ext cx="4377131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D7A2E0D-443C-3280-FBC2-E150F22D11C4}"/>
              </a:ext>
            </a:extLst>
          </p:cNvPr>
          <p:cNvGrpSpPr/>
          <p:nvPr/>
        </p:nvGrpSpPr>
        <p:grpSpPr>
          <a:xfrm>
            <a:off x="11125200" y="2836035"/>
            <a:ext cx="7093046" cy="5126865"/>
            <a:chOff x="0" y="0"/>
            <a:chExt cx="3959899" cy="179833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76648A4-88B0-D3AB-5B8B-F072584C0517}"/>
                </a:ext>
              </a:extLst>
            </p:cNvPr>
            <p:cNvSpPr/>
            <p:nvPr/>
          </p:nvSpPr>
          <p:spPr>
            <a:xfrm>
              <a:off x="0" y="0"/>
              <a:ext cx="3959899" cy="1798331"/>
            </a:xfrm>
            <a:custGeom>
              <a:avLst/>
              <a:gdLst/>
              <a:ahLst/>
              <a:cxnLst/>
              <a:rect l="l" t="t" r="r" b="b"/>
              <a:pathLst>
                <a:path w="3959899" h="1798331">
                  <a:moveTo>
                    <a:pt x="0" y="0"/>
                  </a:moveTo>
                  <a:lnTo>
                    <a:pt x="3959899" y="0"/>
                  </a:lnTo>
                  <a:lnTo>
                    <a:pt x="3959899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7496497-50FD-05B7-271A-07322EAF0D98}"/>
                </a:ext>
              </a:extLst>
            </p:cNvPr>
            <p:cNvSpPr txBox="1"/>
            <p:nvPr/>
          </p:nvSpPr>
          <p:spPr>
            <a:xfrm>
              <a:off x="0" y="-38100"/>
              <a:ext cx="3959899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669584C4-A163-7F09-BA4D-B1E36009B6C5}"/>
              </a:ext>
            </a:extLst>
          </p:cNvPr>
          <p:cNvSpPr txBox="1"/>
          <p:nvPr/>
        </p:nvSpPr>
        <p:spPr>
          <a:xfrm>
            <a:off x="356065" y="583187"/>
            <a:ext cx="10838889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s-AR" sz="4800" spc="1331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¿COMO FUNCIONA?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D62D4CC-F783-9DFF-FA8A-DB9C8824F15A}"/>
              </a:ext>
            </a:extLst>
          </p:cNvPr>
          <p:cNvSpPr txBox="1"/>
          <p:nvPr/>
        </p:nvSpPr>
        <p:spPr>
          <a:xfrm>
            <a:off x="641692" y="1944762"/>
            <a:ext cx="10429519" cy="7687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Todo empieza con la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ESP32-CAM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la cual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capturara el entorno 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modo de video para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enviárselo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la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raspberry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 su vez, el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sensor de proximidad 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envía la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distancia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que lee a la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raspberry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junto con la CAM.</a:t>
            </a:r>
          </a:p>
          <a:p>
            <a:pPr>
              <a:lnSpc>
                <a:spcPct val="150000"/>
              </a:lnSpc>
            </a:pPr>
            <a:endParaRPr lang="es-AR" sz="2700" b="1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raspberry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procesa las imágenes y distancias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realiza la inferencia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y, por ultimo,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convierte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todo (lo detectado y la distancia)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texto.</a:t>
            </a:r>
          </a:p>
          <a:p>
            <a:pPr>
              <a:lnSpc>
                <a:spcPct val="150000"/>
              </a:lnSpc>
            </a:pPr>
            <a:endParaRPr lang="es-AR" sz="27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ultimo, el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texto generado se convierte a voz 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 la raspberry es enviado al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auricular bluetooth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el cual lo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dictara al usuario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1CFB539-325D-E08F-1769-66E9F38DC980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4C2F1C2-3B11-17A2-145E-D23D51722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269" y="3734401"/>
            <a:ext cx="6751131" cy="323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6377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F662E-8011-CEE2-61F5-1682553C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6B35D53-149B-29E2-3667-9B369CC84414}"/>
              </a:ext>
            </a:extLst>
          </p:cNvPr>
          <p:cNvGrpSpPr/>
          <p:nvPr/>
        </p:nvGrpSpPr>
        <p:grpSpPr>
          <a:xfrm>
            <a:off x="1028700" y="3762182"/>
            <a:ext cx="16230600" cy="2762634"/>
            <a:chOff x="0" y="0"/>
            <a:chExt cx="4274726" cy="72760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085B7CD-1B63-DE0B-B8C6-14F7439E2C78}"/>
                </a:ext>
              </a:extLst>
            </p:cNvPr>
            <p:cNvSpPr/>
            <p:nvPr/>
          </p:nvSpPr>
          <p:spPr>
            <a:xfrm>
              <a:off x="0" y="0"/>
              <a:ext cx="4274726" cy="727607"/>
            </a:xfrm>
            <a:custGeom>
              <a:avLst/>
              <a:gdLst/>
              <a:ahLst/>
              <a:cxnLst/>
              <a:rect l="l" t="t" r="r" b="b"/>
              <a:pathLst>
                <a:path w="4274726" h="727607">
                  <a:moveTo>
                    <a:pt x="0" y="0"/>
                  </a:moveTo>
                  <a:lnTo>
                    <a:pt x="4274726" y="0"/>
                  </a:lnTo>
                  <a:lnTo>
                    <a:pt x="4274726" y="727607"/>
                  </a:lnTo>
                  <a:lnTo>
                    <a:pt x="0" y="727607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554D380-08B7-1E89-2963-67DF2C7F8E1C}"/>
                </a:ext>
              </a:extLst>
            </p:cNvPr>
            <p:cNvSpPr txBox="1"/>
            <p:nvPr/>
          </p:nvSpPr>
          <p:spPr>
            <a:xfrm>
              <a:off x="0" y="-38100"/>
              <a:ext cx="4274726" cy="765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E155230-16DE-E2C2-9437-D45650843A67}"/>
              </a:ext>
            </a:extLst>
          </p:cNvPr>
          <p:cNvSpPr txBox="1"/>
          <p:nvPr/>
        </p:nvSpPr>
        <p:spPr>
          <a:xfrm>
            <a:off x="3094166" y="7474434"/>
            <a:ext cx="12099668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GRANATA, JOAQUIN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0AE379C2-C579-CBF0-4694-8996E17D3AFD}"/>
              </a:ext>
            </a:extLst>
          </p:cNvPr>
          <p:cNvSpPr txBox="1"/>
          <p:nvPr/>
        </p:nvSpPr>
        <p:spPr>
          <a:xfrm>
            <a:off x="3429000" y="4493065"/>
            <a:ext cx="10838889" cy="1300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5400" b="1" spc="1331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Gestión de desafíos y mejoras</a:t>
            </a:r>
          </a:p>
        </p:txBody>
      </p:sp>
    </p:spTree>
    <p:extLst>
      <p:ext uri="{BB962C8B-B14F-4D97-AF65-F5344CB8AC3E}">
        <p14:creationId xmlns:p14="http://schemas.microsoft.com/office/powerpoint/2010/main" val="64599620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>
            <a:extLst>
              <a:ext uri="{FF2B5EF4-FFF2-40B4-BE49-F238E27FC236}">
                <a16:creationId xmlns:a16="http://schemas.microsoft.com/office/drawing/2014/main" id="{7120F60C-CF00-7121-D84F-C6CA9B063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6814" y="1816523"/>
            <a:ext cx="1047750" cy="12473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E8F9C75-ECE8-F3D1-ACFB-24F8AC7FE081}"/>
              </a:ext>
            </a:extLst>
          </p:cNvPr>
          <p:cNvSpPr txBox="1"/>
          <p:nvPr/>
        </p:nvSpPr>
        <p:spPr>
          <a:xfrm>
            <a:off x="355600" y="3855144"/>
            <a:ext cx="5532120" cy="3357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que el proyecto funcione, la Raspberry Pi 5 debe identificar objetos mediante un modelo de inferencia. El modelo inicial resultó ser demasiado pesado para el hardware disponible.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81E014-6134-5BB5-A540-5F8AF8C67DCC}"/>
              </a:ext>
            </a:extLst>
          </p:cNvPr>
          <p:cNvSpPr txBox="1"/>
          <p:nvPr/>
        </p:nvSpPr>
        <p:spPr>
          <a:xfrm>
            <a:off x="7009239" y="3632199"/>
            <a:ext cx="4953000" cy="3357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primera propuesta consistía en usar un servidor remoto para procesar la inferencia. Al probarlo, detectamos problemas críticos de latencia que afectaban la experiencia del usuario.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298213A-5EC9-E1EF-3FD1-9304DA88169A}"/>
              </a:ext>
            </a:extLst>
          </p:cNvPr>
          <p:cNvSpPr txBox="1"/>
          <p:nvPr/>
        </p:nvSpPr>
        <p:spPr>
          <a:xfrm>
            <a:off x="12865318" y="3670636"/>
            <a:ext cx="4953000" cy="3911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 ideas iniciales incluían lectura de mapas y reconocimiento facial. Durante el desarrollo, evaluamos que estas características no eran rentables ni viables en el tiempo disponible.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CA8C41-011C-B5BC-6BDC-5A00E1D3E0BB}"/>
              </a:ext>
            </a:extLst>
          </p:cNvPr>
          <p:cNvSpPr txBox="1"/>
          <p:nvPr/>
        </p:nvSpPr>
        <p:spPr>
          <a:xfrm>
            <a:off x="1163022" y="2417880"/>
            <a:ext cx="41249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Modelo </a:t>
            </a:r>
          </a:p>
          <a:p>
            <a:pPr algn="ctr">
              <a:buNone/>
            </a:pP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Entrenado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E5D848FD-A16B-16DA-777E-AFC9C043CB66}"/>
              </a:ext>
            </a:extLst>
          </p:cNvPr>
          <p:cNvSpPr txBox="1"/>
          <p:nvPr/>
        </p:nvSpPr>
        <p:spPr>
          <a:xfrm>
            <a:off x="12634413" y="2090739"/>
            <a:ext cx="5414809" cy="1250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5"/>
              </a:lnSpc>
            </a:pP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Alcance de Funcionalidades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8A86EE2-8570-64E0-560A-BCB69A505234}"/>
              </a:ext>
            </a:extLst>
          </p:cNvPr>
          <p:cNvSpPr txBox="1"/>
          <p:nvPr/>
        </p:nvSpPr>
        <p:spPr>
          <a:xfrm>
            <a:off x="7271275" y="2277195"/>
            <a:ext cx="39413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Servidor </a:t>
            </a:r>
          </a:p>
          <a:p>
            <a:pPr lvl="1" algn="ctr"/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 Delay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9D6B9B9-30EB-39D1-2C0A-0D80798706D0}"/>
              </a:ext>
            </a:extLst>
          </p:cNvPr>
          <p:cNvSpPr txBox="1"/>
          <p:nvPr/>
        </p:nvSpPr>
        <p:spPr>
          <a:xfrm>
            <a:off x="320040" y="7590830"/>
            <a:ext cx="5532120" cy="22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s-AR" sz="24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Solución:</a:t>
            </a: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Optamos por un modelo pre-entrenado más liviano que mantiene precisión aceptable con mejor rendimiento de recursos.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B4B5FA3-AD63-3FA7-C444-73165B706EFE}"/>
              </a:ext>
            </a:extLst>
          </p:cNvPr>
          <p:cNvSpPr txBox="1"/>
          <p:nvPr/>
        </p:nvSpPr>
        <p:spPr>
          <a:xfrm>
            <a:off x="7009239" y="7581900"/>
            <a:ext cx="5257800" cy="1695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AR" sz="24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Solución: </a:t>
            </a: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Procesamiento local en la Raspberry Pi 5 para eliminar el delay de comunicación.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6CAAF1B-26EA-8285-3E41-8DD973776F9F}"/>
              </a:ext>
            </a:extLst>
          </p:cNvPr>
          <p:cNvSpPr txBox="1"/>
          <p:nvPr/>
        </p:nvSpPr>
        <p:spPr>
          <a:xfrm>
            <a:off x="12901414" y="7791975"/>
            <a:ext cx="4937224" cy="22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s-AR" sz="24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Solución: </a:t>
            </a: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Priorización de funcionalidades principales, reconocimiento de objetos y distancias.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A898162-3427-31B5-1F80-3CF431EE8FA7}"/>
              </a:ext>
            </a:extLst>
          </p:cNvPr>
          <p:cNvSpPr txBox="1"/>
          <p:nvPr/>
        </p:nvSpPr>
        <p:spPr>
          <a:xfrm>
            <a:off x="325119" y="682783"/>
            <a:ext cx="116371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36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Desafíos + Soluciones = Evolución del proyecto</a:t>
            </a:r>
          </a:p>
        </p:txBody>
      </p:sp>
      <p:pic>
        <p:nvPicPr>
          <p:cNvPr id="26" name="Gráfico 25" descr="Brain in head con relleno sólido">
            <a:extLst>
              <a:ext uri="{FF2B5EF4-FFF2-40B4-BE49-F238E27FC236}">
                <a16:creationId xmlns:a16="http://schemas.microsoft.com/office/drawing/2014/main" id="{E53F9FB3-E64D-CEEA-980D-08F28FCEE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299" y="2581848"/>
            <a:ext cx="914400" cy="9144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BA2AE63-01EF-3694-A309-221A77105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516" y="2417880"/>
            <a:ext cx="1049239" cy="923330"/>
          </a:xfrm>
          <a:prstGeom prst="rect">
            <a:avLst/>
          </a:prstGeom>
        </p:spPr>
      </p:pic>
      <p:sp>
        <p:nvSpPr>
          <p:cNvPr id="31" name="Freeform 5">
            <a:extLst>
              <a:ext uri="{FF2B5EF4-FFF2-40B4-BE49-F238E27FC236}">
                <a16:creationId xmlns:a16="http://schemas.microsoft.com/office/drawing/2014/main" id="{A525BBB0-DFE0-6FB2-6BCF-8EEA8611C2EA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</p:spTree>
    <p:extLst>
      <p:ext uri="{BB962C8B-B14F-4D97-AF65-F5344CB8AC3E}">
        <p14:creationId xmlns:p14="http://schemas.microsoft.com/office/powerpoint/2010/main" val="318552361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365643F-639F-5600-2B5D-4A5037C7D749}"/>
              </a:ext>
            </a:extLst>
          </p:cNvPr>
          <p:cNvSpPr/>
          <p:nvPr/>
        </p:nvSpPr>
        <p:spPr>
          <a:xfrm>
            <a:off x="192134" y="611524"/>
            <a:ext cx="5316498" cy="269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s-AR" sz="4400" noProof="0" dirty="0">
                <a:solidFill>
                  <a:srgbClr val="02020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Validación con usuarios en ASAC</a:t>
            </a:r>
            <a:endParaRPr lang="es-AR" sz="44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F2CB895-5989-200F-D4D7-2374F97256A7}"/>
              </a:ext>
            </a:extLst>
          </p:cNvPr>
          <p:cNvSpPr/>
          <p:nvPr/>
        </p:nvSpPr>
        <p:spPr>
          <a:xfrm>
            <a:off x="192134" y="1493224"/>
            <a:ext cx="17867266" cy="166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s-AR" sz="24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Visitamos la </a:t>
            </a:r>
            <a:r>
              <a:rPr lang="es-AR" sz="2400" b="1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Asociación de Ayuda al Ciego (ASAC)</a:t>
            </a:r>
            <a:r>
              <a:rPr lang="es-AR" sz="24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validar nuestra propuesta directamente con usuarios potenciales. Esta experiencia fue transformadora para el proyecto y nos permitió ajustar el diseño basándonos en necesidades reales, no en suposiciones.</a:t>
            </a:r>
            <a:endParaRPr lang="es-AR" sz="24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303E692-5567-4B12-A775-C1AA682C9A6A}"/>
              </a:ext>
            </a:extLst>
          </p:cNvPr>
          <p:cNvSpPr/>
          <p:nvPr/>
        </p:nvSpPr>
        <p:spPr>
          <a:xfrm>
            <a:off x="195285" y="3659445"/>
            <a:ext cx="3473768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AR" sz="2800" noProof="0" dirty="0">
                <a:solidFill>
                  <a:srgbClr val="02020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¿Qué obtuvimos de esta validación?</a:t>
            </a:r>
            <a:endParaRPr lang="es-AR" sz="28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4D9C7490-7253-22BD-3DC1-AE14886A3B6A}"/>
              </a:ext>
            </a:extLst>
          </p:cNvPr>
          <p:cNvSpPr/>
          <p:nvPr/>
        </p:nvSpPr>
        <p:spPr>
          <a:xfrm>
            <a:off x="461071" y="4437459"/>
            <a:ext cx="6451997" cy="1035010"/>
          </a:xfrm>
          <a:prstGeom prst="roundRect">
            <a:avLst>
              <a:gd name="adj" fmla="val 70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0507D2A7-302C-4CEA-A737-36A442987147}"/>
              </a:ext>
            </a:extLst>
          </p:cNvPr>
          <p:cNvSpPr/>
          <p:nvPr/>
        </p:nvSpPr>
        <p:spPr>
          <a:xfrm>
            <a:off x="482203" y="4422219"/>
            <a:ext cx="6451997" cy="60960"/>
          </a:xfrm>
          <a:prstGeom prst="roundRect">
            <a:avLst>
              <a:gd name="adj" fmla="val 34186"/>
            </a:avLst>
          </a:prstGeom>
          <a:solidFill>
            <a:srgbClr val="D7D72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23E63BDB-CE3A-288E-8498-7392C923F6C3}"/>
              </a:ext>
            </a:extLst>
          </p:cNvPr>
          <p:cNvSpPr/>
          <p:nvPr/>
        </p:nvSpPr>
        <p:spPr>
          <a:xfrm>
            <a:off x="3499842" y="4229100"/>
            <a:ext cx="416719" cy="416719"/>
          </a:xfrm>
          <a:prstGeom prst="roundRect">
            <a:avLst>
              <a:gd name="adj" fmla="val 219428"/>
            </a:avLst>
          </a:prstGeom>
          <a:solidFill>
            <a:srgbClr val="D7D72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6DCAE0C3-B950-3239-D162-80D818DF6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4857" y="4354116"/>
            <a:ext cx="166688" cy="166688"/>
          </a:xfrm>
          <a:prstGeom prst="rect">
            <a:avLst/>
          </a:prstGeom>
        </p:spPr>
      </p:pic>
      <p:sp>
        <p:nvSpPr>
          <p:cNvPr id="9" name="Text 6">
            <a:extLst>
              <a:ext uri="{FF2B5EF4-FFF2-40B4-BE49-F238E27FC236}">
                <a16:creationId xmlns:a16="http://schemas.microsoft.com/office/drawing/2014/main" id="{B47D6568-5015-2799-F4E4-5FD0BBB7DFA6}"/>
              </a:ext>
            </a:extLst>
          </p:cNvPr>
          <p:cNvSpPr/>
          <p:nvPr/>
        </p:nvSpPr>
        <p:spPr>
          <a:xfrm>
            <a:off x="615138" y="4784765"/>
            <a:ext cx="2213134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AR" sz="24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Confirmación del problema</a:t>
            </a:r>
            <a:endParaRPr lang="es-AR" sz="24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DEA4F034-8527-E9F3-3218-8A32BC4FE6DF}"/>
              </a:ext>
            </a:extLst>
          </p:cNvPr>
          <p:cNvSpPr/>
          <p:nvPr/>
        </p:nvSpPr>
        <p:spPr>
          <a:xfrm>
            <a:off x="615138" y="5149810"/>
            <a:ext cx="614386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AR" sz="16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 usuarios validaron que las barreras que identificamos son reales y cotidianas</a:t>
            </a:r>
            <a:endParaRPr lang="es-AR" sz="16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FF908D8D-AD7B-4440-F908-76385AEDF9F0}"/>
              </a:ext>
            </a:extLst>
          </p:cNvPr>
          <p:cNvSpPr/>
          <p:nvPr/>
        </p:nvSpPr>
        <p:spPr>
          <a:xfrm>
            <a:off x="9169003" y="4361259"/>
            <a:ext cx="6451997" cy="1035010"/>
          </a:xfrm>
          <a:prstGeom prst="roundRect">
            <a:avLst>
              <a:gd name="adj" fmla="val 70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624F50BD-6B6B-818A-865A-CFF19514DA5F}"/>
              </a:ext>
            </a:extLst>
          </p:cNvPr>
          <p:cNvSpPr/>
          <p:nvPr/>
        </p:nvSpPr>
        <p:spPr>
          <a:xfrm>
            <a:off x="9169003" y="4346019"/>
            <a:ext cx="6451997" cy="60960"/>
          </a:xfrm>
          <a:prstGeom prst="roundRect">
            <a:avLst>
              <a:gd name="adj" fmla="val 34186"/>
            </a:avLst>
          </a:prstGeom>
          <a:solidFill>
            <a:srgbClr val="D7D72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76A7D68B-4204-657C-7D7C-40253121BED4}"/>
              </a:ext>
            </a:extLst>
          </p:cNvPr>
          <p:cNvSpPr/>
          <p:nvPr/>
        </p:nvSpPr>
        <p:spPr>
          <a:xfrm>
            <a:off x="12186643" y="4152900"/>
            <a:ext cx="416719" cy="416719"/>
          </a:xfrm>
          <a:prstGeom prst="roundRect">
            <a:avLst>
              <a:gd name="adj" fmla="val 219428"/>
            </a:avLst>
          </a:prstGeom>
          <a:solidFill>
            <a:srgbClr val="D7D72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A0E207EB-C937-A5F5-E356-EE421B57E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1658" y="4277916"/>
            <a:ext cx="166688" cy="166688"/>
          </a:xfrm>
          <a:prstGeom prst="rect">
            <a:avLst/>
          </a:prstGeom>
        </p:spPr>
      </p:pic>
      <p:sp>
        <p:nvSpPr>
          <p:cNvPr id="15" name="Text 11">
            <a:extLst>
              <a:ext uri="{FF2B5EF4-FFF2-40B4-BE49-F238E27FC236}">
                <a16:creationId xmlns:a16="http://schemas.microsoft.com/office/drawing/2014/main" id="{5569AA95-8459-2965-6688-88D88118A090}"/>
              </a:ext>
            </a:extLst>
          </p:cNvPr>
          <p:cNvSpPr/>
          <p:nvPr/>
        </p:nvSpPr>
        <p:spPr>
          <a:xfrm>
            <a:off x="9323070" y="4708565"/>
            <a:ext cx="1823442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AR" sz="24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Validación técnica</a:t>
            </a:r>
            <a:endParaRPr lang="es-AR" sz="24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2ED20B60-209A-7237-7E2E-45768F4FB8FC}"/>
              </a:ext>
            </a:extLst>
          </p:cNvPr>
          <p:cNvSpPr/>
          <p:nvPr/>
        </p:nvSpPr>
        <p:spPr>
          <a:xfrm>
            <a:off x="9323070" y="5073610"/>
            <a:ext cx="614386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AR" sz="16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combinación de cámara + respuesta por audio resultó intuitiva y efectiva</a:t>
            </a:r>
            <a:endParaRPr lang="es-AR" sz="16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Shape 13">
            <a:extLst>
              <a:ext uri="{FF2B5EF4-FFF2-40B4-BE49-F238E27FC236}">
                <a16:creationId xmlns:a16="http://schemas.microsoft.com/office/drawing/2014/main" id="{87EFD508-D576-7A89-EF07-2CDE76A83F20}"/>
              </a:ext>
            </a:extLst>
          </p:cNvPr>
          <p:cNvSpPr/>
          <p:nvPr/>
        </p:nvSpPr>
        <p:spPr>
          <a:xfrm>
            <a:off x="461071" y="6127493"/>
            <a:ext cx="6451997" cy="1035010"/>
          </a:xfrm>
          <a:prstGeom prst="roundRect">
            <a:avLst>
              <a:gd name="adj" fmla="val 70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Shape 14">
            <a:extLst>
              <a:ext uri="{FF2B5EF4-FFF2-40B4-BE49-F238E27FC236}">
                <a16:creationId xmlns:a16="http://schemas.microsoft.com/office/drawing/2014/main" id="{0E73F998-8E9B-A872-AD82-D995013300E6}"/>
              </a:ext>
            </a:extLst>
          </p:cNvPr>
          <p:cNvSpPr/>
          <p:nvPr/>
        </p:nvSpPr>
        <p:spPr>
          <a:xfrm>
            <a:off x="461071" y="6112253"/>
            <a:ext cx="6451997" cy="60960"/>
          </a:xfrm>
          <a:prstGeom prst="roundRect">
            <a:avLst>
              <a:gd name="adj" fmla="val 34186"/>
            </a:avLst>
          </a:prstGeom>
          <a:solidFill>
            <a:srgbClr val="D7D72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Shape 15">
            <a:extLst>
              <a:ext uri="{FF2B5EF4-FFF2-40B4-BE49-F238E27FC236}">
                <a16:creationId xmlns:a16="http://schemas.microsoft.com/office/drawing/2014/main" id="{90F12013-B2B4-237A-0C43-023A36F7BAE9}"/>
              </a:ext>
            </a:extLst>
          </p:cNvPr>
          <p:cNvSpPr/>
          <p:nvPr/>
        </p:nvSpPr>
        <p:spPr>
          <a:xfrm>
            <a:off x="3475522" y="5901641"/>
            <a:ext cx="416719" cy="416719"/>
          </a:xfrm>
          <a:prstGeom prst="roundRect">
            <a:avLst>
              <a:gd name="adj" fmla="val 219428"/>
            </a:avLst>
          </a:prstGeom>
          <a:solidFill>
            <a:srgbClr val="D7D72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2943734F-DAF8-92EF-9002-5579C9C5A8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3725" y="6044149"/>
            <a:ext cx="166688" cy="166688"/>
          </a:xfrm>
          <a:prstGeom prst="rect">
            <a:avLst/>
          </a:prstGeom>
        </p:spPr>
      </p:pic>
      <p:sp>
        <p:nvSpPr>
          <p:cNvPr id="21" name="Text 16">
            <a:extLst>
              <a:ext uri="{FF2B5EF4-FFF2-40B4-BE49-F238E27FC236}">
                <a16:creationId xmlns:a16="http://schemas.microsoft.com/office/drawing/2014/main" id="{06F0AEB2-9ED7-9CE6-EF23-EFA27EF3ABB1}"/>
              </a:ext>
            </a:extLst>
          </p:cNvPr>
          <p:cNvSpPr/>
          <p:nvPr/>
        </p:nvSpPr>
        <p:spPr>
          <a:xfrm>
            <a:off x="615138" y="6474798"/>
            <a:ext cx="1823442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AR" sz="24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Ajustes de interacción</a:t>
            </a:r>
            <a:endParaRPr lang="es-AR" sz="24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2CB9786A-376F-6F03-F8B3-62482C4C5A61}"/>
              </a:ext>
            </a:extLst>
          </p:cNvPr>
          <p:cNvSpPr/>
          <p:nvPr/>
        </p:nvSpPr>
        <p:spPr>
          <a:xfrm>
            <a:off x="615138" y="6826210"/>
            <a:ext cx="614386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AR" sz="16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Modificamos controles y respuestas según feedback directo de usuarios</a:t>
            </a:r>
            <a:endParaRPr lang="es-AR" sz="16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Shape 18">
            <a:extLst>
              <a:ext uri="{FF2B5EF4-FFF2-40B4-BE49-F238E27FC236}">
                <a16:creationId xmlns:a16="http://schemas.microsoft.com/office/drawing/2014/main" id="{EB362DC7-A8EE-3484-A16B-16B3CD87937A}"/>
              </a:ext>
            </a:extLst>
          </p:cNvPr>
          <p:cNvSpPr/>
          <p:nvPr/>
        </p:nvSpPr>
        <p:spPr>
          <a:xfrm>
            <a:off x="9169003" y="6010812"/>
            <a:ext cx="6451997" cy="1035010"/>
          </a:xfrm>
          <a:prstGeom prst="roundRect">
            <a:avLst>
              <a:gd name="adj" fmla="val 70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Shape 19">
            <a:extLst>
              <a:ext uri="{FF2B5EF4-FFF2-40B4-BE49-F238E27FC236}">
                <a16:creationId xmlns:a16="http://schemas.microsoft.com/office/drawing/2014/main" id="{F1BCCD86-D84C-E940-38EB-6CB7DDF16FAD}"/>
              </a:ext>
            </a:extLst>
          </p:cNvPr>
          <p:cNvSpPr/>
          <p:nvPr/>
        </p:nvSpPr>
        <p:spPr>
          <a:xfrm>
            <a:off x="9169003" y="5995572"/>
            <a:ext cx="6451997" cy="60960"/>
          </a:xfrm>
          <a:prstGeom prst="roundRect">
            <a:avLst>
              <a:gd name="adj" fmla="val 34186"/>
            </a:avLst>
          </a:prstGeom>
          <a:solidFill>
            <a:srgbClr val="D7D72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Shape 20">
            <a:extLst>
              <a:ext uri="{FF2B5EF4-FFF2-40B4-BE49-F238E27FC236}">
                <a16:creationId xmlns:a16="http://schemas.microsoft.com/office/drawing/2014/main" id="{C48213F3-2D72-2A8D-EFB2-EE1FEE07BE0F}"/>
              </a:ext>
            </a:extLst>
          </p:cNvPr>
          <p:cNvSpPr/>
          <p:nvPr/>
        </p:nvSpPr>
        <p:spPr>
          <a:xfrm>
            <a:off x="12186641" y="5753100"/>
            <a:ext cx="416719" cy="416719"/>
          </a:xfrm>
          <a:prstGeom prst="roundRect">
            <a:avLst>
              <a:gd name="adj" fmla="val 219428"/>
            </a:avLst>
          </a:prstGeom>
          <a:solidFill>
            <a:srgbClr val="D7D72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7A3D10F0-ED2F-B530-8590-28EEDF58AB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330112" y="5865019"/>
            <a:ext cx="166688" cy="166688"/>
          </a:xfrm>
          <a:prstGeom prst="rect">
            <a:avLst/>
          </a:prstGeom>
        </p:spPr>
      </p:pic>
      <p:sp>
        <p:nvSpPr>
          <p:cNvPr id="27" name="Text 21">
            <a:extLst>
              <a:ext uri="{FF2B5EF4-FFF2-40B4-BE49-F238E27FC236}">
                <a16:creationId xmlns:a16="http://schemas.microsoft.com/office/drawing/2014/main" id="{3A2E9CA1-6BC1-BA26-6857-CEA98638821B}"/>
              </a:ext>
            </a:extLst>
          </p:cNvPr>
          <p:cNvSpPr/>
          <p:nvPr/>
        </p:nvSpPr>
        <p:spPr>
          <a:xfrm>
            <a:off x="9323070" y="6358117"/>
            <a:ext cx="1915001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AR" sz="24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Mejora del diseño físico</a:t>
            </a:r>
            <a:endParaRPr lang="es-AR" sz="24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 22">
            <a:extLst>
              <a:ext uri="{FF2B5EF4-FFF2-40B4-BE49-F238E27FC236}">
                <a16:creationId xmlns:a16="http://schemas.microsoft.com/office/drawing/2014/main" id="{E2A0F3B2-3AEC-9C68-6B95-92702FB17CE2}"/>
              </a:ext>
            </a:extLst>
          </p:cNvPr>
          <p:cNvSpPr/>
          <p:nvPr/>
        </p:nvSpPr>
        <p:spPr>
          <a:xfrm>
            <a:off x="9323070" y="6743700"/>
            <a:ext cx="614386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AR" sz="16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Rediseñamos el armazón de los lentes para mayor comodidad</a:t>
            </a:r>
            <a:endParaRPr lang="es-AR" sz="16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 23">
            <a:extLst>
              <a:ext uri="{FF2B5EF4-FFF2-40B4-BE49-F238E27FC236}">
                <a16:creationId xmlns:a16="http://schemas.microsoft.com/office/drawing/2014/main" id="{11337593-6E01-4C27-62F7-495ED7B852D1}"/>
              </a:ext>
            </a:extLst>
          </p:cNvPr>
          <p:cNvSpPr/>
          <p:nvPr/>
        </p:nvSpPr>
        <p:spPr>
          <a:xfrm>
            <a:off x="6943872" y="8021747"/>
            <a:ext cx="4817986" cy="57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AR" sz="2800" noProof="0" dirty="0">
                <a:solidFill>
                  <a:srgbClr val="02020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Puntos clave obtenidos</a:t>
            </a:r>
            <a:endParaRPr lang="es-AR" sz="28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 24">
            <a:extLst>
              <a:ext uri="{FF2B5EF4-FFF2-40B4-BE49-F238E27FC236}">
                <a16:creationId xmlns:a16="http://schemas.microsoft.com/office/drawing/2014/main" id="{1B736340-C522-9F25-16BF-150FAF478646}"/>
              </a:ext>
            </a:extLst>
          </p:cNvPr>
          <p:cNvSpPr/>
          <p:nvPr/>
        </p:nvSpPr>
        <p:spPr>
          <a:xfrm>
            <a:off x="5193969" y="8496362"/>
            <a:ext cx="7863595" cy="1430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ct val="150000"/>
              </a:lnSpc>
              <a:buSzPct val="100000"/>
            </a:pPr>
            <a:r>
              <a:rPr lang="es-AR" sz="2000" b="1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y comodidad</a:t>
            </a:r>
            <a:r>
              <a:rPr lang="es-AR" sz="20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son críticos para uso prolongado</a:t>
            </a:r>
          </a:p>
          <a:p>
            <a:pPr algn="ctr">
              <a:lnSpc>
                <a:spcPct val="150000"/>
              </a:lnSpc>
              <a:buSzPct val="100000"/>
            </a:pPr>
            <a:r>
              <a:rPr lang="es-AR" sz="20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 </a:t>
            </a:r>
            <a:r>
              <a:rPr lang="es-AR" sz="2000" b="1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audio debe ser claro </a:t>
            </a:r>
            <a:r>
              <a:rPr lang="es-AR" sz="20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no saturar al usuario</a:t>
            </a:r>
          </a:p>
          <a:p>
            <a:pPr algn="ctr">
              <a:lnSpc>
                <a:spcPct val="150000"/>
              </a:lnSpc>
              <a:buSzPct val="100000"/>
            </a:pPr>
            <a:r>
              <a:rPr lang="es-AR" sz="20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Priorizar la identificación de </a:t>
            </a:r>
            <a:r>
              <a:rPr lang="es-AR" sz="2000" b="1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objetos cercanos</a:t>
            </a:r>
            <a:r>
              <a:rPr lang="es-AR" sz="20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 personas</a:t>
            </a:r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510EC099-0D29-0695-9347-B82F4BCD2E45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</p:spTree>
    <p:extLst>
      <p:ext uri="{BB962C8B-B14F-4D97-AF65-F5344CB8AC3E}">
        <p14:creationId xmlns:p14="http://schemas.microsoft.com/office/powerpoint/2010/main" val="271342211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BBE66DEE-16BE-E86F-A03C-B2FF8B9A431F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  <p:sp>
        <p:nvSpPr>
          <p:cNvPr id="4" name="Text 24">
            <a:extLst>
              <a:ext uri="{FF2B5EF4-FFF2-40B4-BE49-F238E27FC236}">
                <a16:creationId xmlns:a16="http://schemas.microsoft.com/office/drawing/2014/main" id="{25C2E7C7-09C5-F47D-3C26-339A9490367B}"/>
              </a:ext>
            </a:extLst>
          </p:cNvPr>
          <p:cNvSpPr/>
          <p:nvPr/>
        </p:nvSpPr>
        <p:spPr>
          <a:xfrm>
            <a:off x="1679973" y="2705100"/>
            <a:ext cx="4334174" cy="164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Nuestro principio de diseño</a:t>
            </a:r>
          </a:p>
        </p:txBody>
      </p:sp>
      <p:sp>
        <p:nvSpPr>
          <p:cNvPr id="5" name="Text 25">
            <a:extLst>
              <a:ext uri="{FF2B5EF4-FFF2-40B4-BE49-F238E27FC236}">
                <a16:creationId xmlns:a16="http://schemas.microsoft.com/office/drawing/2014/main" id="{02B6159F-CA18-4B04-B3EB-10F9300516D3}"/>
              </a:ext>
            </a:extLst>
          </p:cNvPr>
          <p:cNvSpPr/>
          <p:nvPr/>
        </p:nvSpPr>
        <p:spPr>
          <a:xfrm>
            <a:off x="341530" y="3669822"/>
            <a:ext cx="5035627" cy="28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s-AR" sz="24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"No diseñamos para ellos. Diseñamos con ellos."</a:t>
            </a:r>
            <a:endParaRPr lang="es-AR" sz="24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26">
            <a:extLst>
              <a:ext uri="{FF2B5EF4-FFF2-40B4-BE49-F238E27FC236}">
                <a16:creationId xmlns:a16="http://schemas.microsoft.com/office/drawing/2014/main" id="{3244B13D-591A-699F-1E50-E4B237A6EC3F}"/>
              </a:ext>
            </a:extLst>
          </p:cNvPr>
          <p:cNvSpPr/>
          <p:nvPr/>
        </p:nvSpPr>
        <p:spPr>
          <a:xfrm>
            <a:off x="839761" y="4402401"/>
            <a:ext cx="6014598" cy="201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 feedback directo de usuarios (ASAC) nos permitió crear un dispositivo verdaderamente útil y centrado en necesidades reales.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CA8803B-F383-1492-00CA-DE46DD1A17B8}"/>
              </a:ext>
            </a:extLst>
          </p:cNvPr>
          <p:cNvSpPr txBox="1"/>
          <p:nvPr/>
        </p:nvSpPr>
        <p:spPr>
          <a:xfrm>
            <a:off x="152400" y="597241"/>
            <a:ext cx="10916663" cy="478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50"/>
              </a:lnSpc>
              <a:buNone/>
            </a:pPr>
            <a:r>
              <a:rPr lang="es-AR" sz="4400" noProof="0" dirty="0">
                <a:solidFill>
                  <a:srgbClr val="02020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la idea inicial al primer prototipo</a:t>
            </a:r>
            <a:endParaRPr lang="es-AR" sz="44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Shape 9">
            <a:extLst>
              <a:ext uri="{FF2B5EF4-FFF2-40B4-BE49-F238E27FC236}">
                <a16:creationId xmlns:a16="http://schemas.microsoft.com/office/drawing/2014/main" id="{8BC8AA6B-5507-CF16-2002-42C87067F450}"/>
              </a:ext>
            </a:extLst>
          </p:cNvPr>
          <p:cNvSpPr/>
          <p:nvPr/>
        </p:nvSpPr>
        <p:spPr>
          <a:xfrm>
            <a:off x="12782906" y="1739057"/>
            <a:ext cx="45719" cy="7205254"/>
          </a:xfrm>
          <a:prstGeom prst="roundRect">
            <a:avLst>
              <a:gd name="adj" fmla="val 346419"/>
            </a:avLst>
          </a:prstGeom>
          <a:solidFill>
            <a:srgbClr val="D7D72F"/>
          </a:solidFill>
          <a:ln/>
        </p:spPr>
        <p:txBody>
          <a:bodyPr/>
          <a:lstStyle/>
          <a:p>
            <a:endParaRPr lang="es-AR" noProof="0" dirty="0"/>
          </a:p>
        </p:txBody>
      </p:sp>
      <p:sp>
        <p:nvSpPr>
          <p:cNvPr id="10" name="Shape 10">
            <a:extLst>
              <a:ext uri="{FF2B5EF4-FFF2-40B4-BE49-F238E27FC236}">
                <a16:creationId xmlns:a16="http://schemas.microsoft.com/office/drawing/2014/main" id="{31E9B14D-3A62-75AF-CC22-0551CA1877BB}"/>
              </a:ext>
            </a:extLst>
          </p:cNvPr>
          <p:cNvSpPr/>
          <p:nvPr/>
        </p:nvSpPr>
        <p:spPr>
          <a:xfrm>
            <a:off x="12039540" y="2168278"/>
            <a:ext cx="565547" cy="22860"/>
          </a:xfrm>
          <a:prstGeom prst="roundRect">
            <a:avLst>
              <a:gd name="adj" fmla="val 346419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s-AR" sz="4000" noProof="0" dirty="0"/>
          </a:p>
        </p:txBody>
      </p:sp>
      <p:sp>
        <p:nvSpPr>
          <p:cNvPr id="13" name="Text 13">
            <a:extLst>
              <a:ext uri="{FF2B5EF4-FFF2-40B4-BE49-F238E27FC236}">
                <a16:creationId xmlns:a16="http://schemas.microsoft.com/office/drawing/2014/main" id="{8CBAB051-CEAF-24B8-CF8D-68CCBE0EF1EE}"/>
              </a:ext>
            </a:extLst>
          </p:cNvPr>
          <p:cNvSpPr/>
          <p:nvPr/>
        </p:nvSpPr>
        <p:spPr>
          <a:xfrm>
            <a:off x="8394000" y="2093854"/>
            <a:ext cx="5019913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s-AR" sz="3200" noProof="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Fase 1: Investigación</a:t>
            </a:r>
            <a:endParaRPr lang="es-AR" sz="3200" noProof="0" dirty="0"/>
          </a:p>
        </p:txBody>
      </p:sp>
      <p:sp>
        <p:nvSpPr>
          <p:cNvPr id="14" name="Text 14">
            <a:extLst>
              <a:ext uri="{FF2B5EF4-FFF2-40B4-BE49-F238E27FC236}">
                <a16:creationId xmlns:a16="http://schemas.microsoft.com/office/drawing/2014/main" id="{3444859D-015A-3AAF-3340-B8B9617B014B}"/>
              </a:ext>
            </a:extLst>
          </p:cNvPr>
          <p:cNvSpPr/>
          <p:nvPr/>
        </p:nvSpPr>
        <p:spPr>
          <a:xfrm>
            <a:off x="8404160" y="2546236"/>
            <a:ext cx="3470297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s-AR" sz="2400" noProof="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Estudio de necesidades y tecnologías disponibles</a:t>
            </a:r>
            <a:endParaRPr lang="es-AR" sz="2400" noProof="0" dirty="0"/>
          </a:p>
        </p:txBody>
      </p:sp>
      <p:sp>
        <p:nvSpPr>
          <p:cNvPr id="15" name="Shape 15">
            <a:extLst>
              <a:ext uri="{FF2B5EF4-FFF2-40B4-BE49-F238E27FC236}">
                <a16:creationId xmlns:a16="http://schemas.microsoft.com/office/drawing/2014/main" id="{169A5F7E-1665-E71E-E1AC-29273825362E}"/>
              </a:ext>
            </a:extLst>
          </p:cNvPr>
          <p:cNvSpPr/>
          <p:nvPr/>
        </p:nvSpPr>
        <p:spPr>
          <a:xfrm>
            <a:off x="12983587" y="3942836"/>
            <a:ext cx="565547" cy="22860"/>
          </a:xfrm>
          <a:prstGeom prst="roundRect">
            <a:avLst>
              <a:gd name="adj" fmla="val 346419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s-AR" sz="4000" noProof="0" dirty="0"/>
          </a:p>
        </p:txBody>
      </p:sp>
      <p:sp>
        <p:nvSpPr>
          <p:cNvPr id="16" name="Shape 16">
            <a:extLst>
              <a:ext uri="{FF2B5EF4-FFF2-40B4-BE49-F238E27FC236}">
                <a16:creationId xmlns:a16="http://schemas.microsoft.com/office/drawing/2014/main" id="{6793C1C0-7D20-DA86-11C7-12D06319FAF2}"/>
              </a:ext>
            </a:extLst>
          </p:cNvPr>
          <p:cNvSpPr/>
          <p:nvPr/>
        </p:nvSpPr>
        <p:spPr>
          <a:xfrm>
            <a:off x="12582227" y="3742216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D7D72F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AR" sz="4000" noProof="0" dirty="0"/>
          </a:p>
        </p:txBody>
      </p:sp>
      <p:sp>
        <p:nvSpPr>
          <p:cNvPr id="18" name="Text 18">
            <a:extLst>
              <a:ext uri="{FF2B5EF4-FFF2-40B4-BE49-F238E27FC236}">
                <a16:creationId xmlns:a16="http://schemas.microsoft.com/office/drawing/2014/main" id="{B528A084-2BC2-5DF1-6D7A-394E0D1295DA}"/>
              </a:ext>
            </a:extLst>
          </p:cNvPr>
          <p:cNvSpPr/>
          <p:nvPr/>
        </p:nvSpPr>
        <p:spPr>
          <a:xfrm>
            <a:off x="13747960" y="3821962"/>
            <a:ext cx="4963115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s-AR" sz="3200" noProof="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Fase 2: Conceptualización</a:t>
            </a:r>
            <a:endParaRPr lang="es-AR" sz="3200" noProof="0" dirty="0"/>
          </a:p>
        </p:txBody>
      </p:sp>
      <p:sp>
        <p:nvSpPr>
          <p:cNvPr id="19" name="Text 19">
            <a:extLst>
              <a:ext uri="{FF2B5EF4-FFF2-40B4-BE49-F238E27FC236}">
                <a16:creationId xmlns:a16="http://schemas.microsoft.com/office/drawing/2014/main" id="{F2B67D1E-32F6-6793-4A58-83A88648311C}"/>
              </a:ext>
            </a:extLst>
          </p:cNvPr>
          <p:cNvSpPr/>
          <p:nvPr/>
        </p:nvSpPr>
        <p:spPr>
          <a:xfrm>
            <a:off x="13759931" y="4397195"/>
            <a:ext cx="3372395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AR" sz="2400" noProof="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Primeros bocetos y selección de componentes</a:t>
            </a:r>
            <a:endParaRPr lang="es-AR" sz="2400" noProof="0" dirty="0"/>
          </a:p>
        </p:txBody>
      </p:sp>
      <p:sp>
        <p:nvSpPr>
          <p:cNvPr id="20" name="Shape 20">
            <a:extLst>
              <a:ext uri="{FF2B5EF4-FFF2-40B4-BE49-F238E27FC236}">
                <a16:creationId xmlns:a16="http://schemas.microsoft.com/office/drawing/2014/main" id="{0343274E-472B-38DA-4EF4-AF4C16621A43}"/>
              </a:ext>
            </a:extLst>
          </p:cNvPr>
          <p:cNvSpPr/>
          <p:nvPr/>
        </p:nvSpPr>
        <p:spPr>
          <a:xfrm>
            <a:off x="12039540" y="6465175"/>
            <a:ext cx="565547" cy="22860"/>
          </a:xfrm>
          <a:prstGeom prst="roundRect">
            <a:avLst>
              <a:gd name="adj" fmla="val 346419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s-AR" sz="4000" noProof="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B4C28704-3BEE-46B4-AE64-1CF0ADC7FF39}"/>
              </a:ext>
            </a:extLst>
          </p:cNvPr>
          <p:cNvSpPr/>
          <p:nvPr/>
        </p:nvSpPr>
        <p:spPr>
          <a:xfrm>
            <a:off x="12582227" y="6264555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D7D72F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AR" sz="4000" noProof="0" dirty="0"/>
          </a:p>
        </p:txBody>
      </p:sp>
      <p:sp>
        <p:nvSpPr>
          <p:cNvPr id="23" name="Text 23">
            <a:extLst>
              <a:ext uri="{FF2B5EF4-FFF2-40B4-BE49-F238E27FC236}">
                <a16:creationId xmlns:a16="http://schemas.microsoft.com/office/drawing/2014/main" id="{9AE0A254-1952-1DA5-A508-605DE46687A7}"/>
              </a:ext>
            </a:extLst>
          </p:cNvPr>
          <p:cNvSpPr/>
          <p:nvPr/>
        </p:nvSpPr>
        <p:spPr>
          <a:xfrm>
            <a:off x="9648706" y="6329325"/>
            <a:ext cx="220289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s-AR" sz="3200" noProof="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Fase 3: Validación</a:t>
            </a:r>
            <a:endParaRPr lang="es-AR" sz="3200" noProof="0" dirty="0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21363A02-FD0B-DA83-B985-19C790420808}"/>
              </a:ext>
            </a:extLst>
          </p:cNvPr>
          <p:cNvSpPr/>
          <p:nvPr/>
        </p:nvSpPr>
        <p:spPr>
          <a:xfrm>
            <a:off x="8936474" y="6812480"/>
            <a:ext cx="2915126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s-AR" sz="2400" noProof="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Visita la ASAC y feedback de usuarios</a:t>
            </a:r>
            <a:endParaRPr lang="es-AR" sz="2400" noProof="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F5826DEC-5F9A-D50B-44B3-507ED3974B7F}"/>
              </a:ext>
            </a:extLst>
          </p:cNvPr>
          <p:cNvSpPr/>
          <p:nvPr/>
        </p:nvSpPr>
        <p:spPr>
          <a:xfrm>
            <a:off x="12994473" y="8307586"/>
            <a:ext cx="565547" cy="22860"/>
          </a:xfrm>
          <a:prstGeom prst="roundRect">
            <a:avLst>
              <a:gd name="adj" fmla="val 346419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s-AR" sz="4000" noProof="0" dirty="0"/>
          </a:p>
        </p:txBody>
      </p:sp>
      <p:sp>
        <p:nvSpPr>
          <p:cNvPr id="26" name="Shape 26">
            <a:extLst>
              <a:ext uri="{FF2B5EF4-FFF2-40B4-BE49-F238E27FC236}">
                <a16:creationId xmlns:a16="http://schemas.microsoft.com/office/drawing/2014/main" id="{3A7E9CF4-38CC-5563-581F-8A1C2452F4AB}"/>
              </a:ext>
            </a:extLst>
          </p:cNvPr>
          <p:cNvSpPr/>
          <p:nvPr/>
        </p:nvSpPr>
        <p:spPr>
          <a:xfrm>
            <a:off x="12593113" y="8106965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D7D72F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AR" sz="4000" noProof="0" dirty="0"/>
          </a:p>
        </p:txBody>
      </p:sp>
      <p:sp>
        <p:nvSpPr>
          <p:cNvPr id="28" name="Text 28">
            <a:extLst>
              <a:ext uri="{FF2B5EF4-FFF2-40B4-BE49-F238E27FC236}">
                <a16:creationId xmlns:a16="http://schemas.microsoft.com/office/drawing/2014/main" id="{3B3F213F-A852-99E6-4794-927CB8721144}"/>
              </a:ext>
            </a:extLst>
          </p:cNvPr>
          <p:cNvSpPr/>
          <p:nvPr/>
        </p:nvSpPr>
        <p:spPr>
          <a:xfrm>
            <a:off x="13747960" y="8171736"/>
            <a:ext cx="220301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s-AR" sz="3200" noProof="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Fase 4: Prototipo</a:t>
            </a:r>
            <a:endParaRPr lang="es-AR" sz="3200" noProof="0" dirty="0"/>
          </a:p>
        </p:txBody>
      </p:sp>
      <p:sp>
        <p:nvSpPr>
          <p:cNvPr id="29" name="Text 29">
            <a:extLst>
              <a:ext uri="{FF2B5EF4-FFF2-40B4-BE49-F238E27FC236}">
                <a16:creationId xmlns:a16="http://schemas.microsoft.com/office/drawing/2014/main" id="{62BB6D10-D20D-A733-8FC9-4B84EA2C32D8}"/>
              </a:ext>
            </a:extLst>
          </p:cNvPr>
          <p:cNvSpPr/>
          <p:nvPr/>
        </p:nvSpPr>
        <p:spPr>
          <a:xfrm>
            <a:off x="13747960" y="8654891"/>
            <a:ext cx="3372395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AR" sz="2400" noProof="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Desarrollo del primer modelo funcional</a:t>
            </a:r>
            <a:endParaRPr lang="es-AR" sz="2400" noProof="0" dirty="0"/>
          </a:p>
        </p:txBody>
      </p:sp>
      <p:sp>
        <p:nvSpPr>
          <p:cNvPr id="30" name="Shape 16">
            <a:extLst>
              <a:ext uri="{FF2B5EF4-FFF2-40B4-BE49-F238E27FC236}">
                <a16:creationId xmlns:a16="http://schemas.microsoft.com/office/drawing/2014/main" id="{FF1DB1C4-4EE8-29CC-9EE1-C97B827A5FBE}"/>
              </a:ext>
            </a:extLst>
          </p:cNvPr>
          <p:cNvSpPr/>
          <p:nvPr/>
        </p:nvSpPr>
        <p:spPr>
          <a:xfrm>
            <a:off x="12594074" y="1891457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D7D72F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AR" sz="4000" noProof="0" dirty="0"/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6E562ADF-833B-8040-64AD-4EA7DA08A342}"/>
              </a:ext>
            </a:extLst>
          </p:cNvPr>
          <p:cNvSpPr/>
          <p:nvPr/>
        </p:nvSpPr>
        <p:spPr>
          <a:xfrm>
            <a:off x="447714" y="3305512"/>
            <a:ext cx="6451997" cy="60960"/>
          </a:xfrm>
          <a:prstGeom prst="roundRect">
            <a:avLst>
              <a:gd name="adj" fmla="val 34186"/>
            </a:avLst>
          </a:prstGeom>
          <a:solidFill>
            <a:srgbClr val="D7D72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CC5C31F0-B0CC-0B5E-362A-2DD116169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69" y="6770506"/>
            <a:ext cx="4159058" cy="251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2795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62183"/>
            <a:ext cx="16230600" cy="2762634"/>
            <a:chOff x="0" y="0"/>
            <a:chExt cx="4274726" cy="7276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727607"/>
            </a:xfrm>
            <a:custGeom>
              <a:avLst/>
              <a:gdLst/>
              <a:ahLst/>
              <a:cxnLst/>
              <a:rect l="l" t="t" r="r" b="b"/>
              <a:pathLst>
                <a:path w="4274726" h="727607">
                  <a:moveTo>
                    <a:pt x="0" y="0"/>
                  </a:moveTo>
                  <a:lnTo>
                    <a:pt x="4274726" y="0"/>
                  </a:lnTo>
                  <a:lnTo>
                    <a:pt x="4274726" y="727607"/>
                  </a:lnTo>
                  <a:lnTo>
                    <a:pt x="0" y="727607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765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94166" y="4497706"/>
            <a:ext cx="12099668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Lentes / Prototipo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94166" y="7377028"/>
            <a:ext cx="12099668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CARAM, MATIAS</a:t>
            </a:r>
          </a:p>
        </p:txBody>
      </p: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E5528-6292-6BF8-6637-808E59A7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4F27141-3CC2-0DB4-B66E-B6DB2A22946A}"/>
              </a:ext>
            </a:extLst>
          </p:cNvPr>
          <p:cNvGrpSpPr/>
          <p:nvPr/>
        </p:nvGrpSpPr>
        <p:grpSpPr>
          <a:xfrm>
            <a:off x="151034" y="1377865"/>
            <a:ext cx="17679766" cy="8367410"/>
            <a:chOff x="-81099" y="-38100"/>
            <a:chExt cx="4458230" cy="196305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12B0323-F8FF-F718-FE94-65054654E4A1}"/>
                </a:ext>
              </a:extLst>
            </p:cNvPr>
            <p:cNvSpPr/>
            <p:nvPr/>
          </p:nvSpPr>
          <p:spPr>
            <a:xfrm>
              <a:off x="-81099" y="0"/>
              <a:ext cx="4377131" cy="1924958"/>
            </a:xfrm>
            <a:custGeom>
              <a:avLst/>
              <a:gdLst/>
              <a:ahLst/>
              <a:cxnLst/>
              <a:rect l="l" t="t" r="r" b="b"/>
              <a:pathLst>
                <a:path w="4377131" h="1924958">
                  <a:moveTo>
                    <a:pt x="0" y="0"/>
                  </a:moveTo>
                  <a:lnTo>
                    <a:pt x="4377131" y="0"/>
                  </a:lnTo>
                  <a:lnTo>
                    <a:pt x="4377131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D7D72F"/>
              </a:solidFill>
              <a:prstDash val="solid"/>
              <a:miter/>
            </a:ln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F5FFC55-3190-DAFC-1EBE-A61655266826}"/>
                </a:ext>
              </a:extLst>
            </p:cNvPr>
            <p:cNvSpPr txBox="1"/>
            <p:nvPr/>
          </p:nvSpPr>
          <p:spPr>
            <a:xfrm>
              <a:off x="0" y="-38100"/>
              <a:ext cx="4377131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3B746C2-F18B-8227-4B7D-57340F0109AA}"/>
              </a:ext>
            </a:extLst>
          </p:cNvPr>
          <p:cNvGrpSpPr/>
          <p:nvPr/>
        </p:nvGrpSpPr>
        <p:grpSpPr>
          <a:xfrm>
            <a:off x="12091584" y="2448434"/>
            <a:ext cx="6196416" cy="5819266"/>
            <a:chOff x="0" y="0"/>
            <a:chExt cx="3959899" cy="179833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46774AD-8247-DACC-1ABA-6E3693D40A91}"/>
                </a:ext>
              </a:extLst>
            </p:cNvPr>
            <p:cNvSpPr/>
            <p:nvPr/>
          </p:nvSpPr>
          <p:spPr>
            <a:xfrm>
              <a:off x="0" y="0"/>
              <a:ext cx="3959899" cy="1798331"/>
            </a:xfrm>
            <a:custGeom>
              <a:avLst/>
              <a:gdLst/>
              <a:ahLst/>
              <a:cxnLst/>
              <a:rect l="l" t="t" r="r" b="b"/>
              <a:pathLst>
                <a:path w="3959899" h="1798331">
                  <a:moveTo>
                    <a:pt x="0" y="0"/>
                  </a:moveTo>
                  <a:lnTo>
                    <a:pt x="3959899" y="0"/>
                  </a:lnTo>
                  <a:lnTo>
                    <a:pt x="3959899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B75BFBE-FC59-12BC-5208-48BEBA660099}"/>
                </a:ext>
              </a:extLst>
            </p:cNvPr>
            <p:cNvSpPr txBox="1"/>
            <p:nvPr/>
          </p:nvSpPr>
          <p:spPr>
            <a:xfrm>
              <a:off x="0" y="-38100"/>
              <a:ext cx="3959899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D147F583-B2CF-AAAE-C747-BC8FCEBC0A7E}"/>
              </a:ext>
            </a:extLst>
          </p:cNvPr>
          <p:cNvSpPr txBox="1"/>
          <p:nvPr/>
        </p:nvSpPr>
        <p:spPr>
          <a:xfrm>
            <a:off x="354438" y="1214640"/>
            <a:ext cx="11763025" cy="8335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lang="es-AR" sz="2800" b="1" noProof="0" dirty="0"/>
          </a:p>
          <a:p>
            <a:pPr>
              <a:lnSpc>
                <a:spcPct val="150000"/>
              </a:lnSpc>
            </a:pPr>
            <a:r>
              <a:rPr lang="es-AR" sz="2800" noProof="0" dirty="0"/>
              <a:t>Optamos por un </a:t>
            </a:r>
            <a:r>
              <a:rPr lang="es-AR" sz="2800" b="1" noProof="0" dirty="0"/>
              <a:t>diseño deportivo de gran formato</a:t>
            </a:r>
            <a:r>
              <a:rPr lang="es-AR" sz="2800" noProof="0" dirty="0"/>
              <a:t>, que combina líneas minimalistas con una ergonomía pensada para maximizar la comodidad del usuario. Su geometría amplia permite integrar tecnología sin comprometer estética ni funcionalidad.</a:t>
            </a:r>
          </a:p>
          <a:p>
            <a:pPr>
              <a:lnSpc>
                <a:spcPct val="150000"/>
              </a:lnSpc>
            </a:pPr>
            <a:endParaRPr lang="es-AR" sz="2800" noProof="0" dirty="0"/>
          </a:p>
          <a:p>
            <a:pPr>
              <a:lnSpc>
                <a:spcPct val="150000"/>
              </a:lnSpc>
            </a:pPr>
            <a:r>
              <a:rPr lang="es-AR" sz="2800" b="1" noProof="0" dirty="0"/>
              <a:t>¿Por qué este modelo?</a:t>
            </a:r>
          </a:p>
          <a:p>
            <a:pPr>
              <a:lnSpc>
                <a:spcPct val="150000"/>
              </a:lnSpc>
            </a:pPr>
            <a:r>
              <a:rPr lang="es-AR" sz="2800" noProof="0" dirty="0"/>
              <a:t>Seleccionamos este diseño porque su </a:t>
            </a:r>
            <a:r>
              <a:rPr lang="es-AR" sz="2800" b="1" noProof="0" dirty="0"/>
              <a:t>mayor superficie frontal</a:t>
            </a:r>
            <a:r>
              <a:rPr lang="es-AR" sz="2800" noProof="0" dirty="0"/>
              <a:t> facilita la correcta distribución de los componentes electrónicos, manteniendo una estructura estable y eficiente.</a:t>
            </a:r>
            <a:br>
              <a:rPr lang="es-AR" sz="2800" noProof="0" dirty="0"/>
            </a:br>
            <a:r>
              <a:rPr lang="es-AR" sz="2800" noProof="0" dirty="0"/>
              <a:t>Además, el formato deportivo ofrece </a:t>
            </a:r>
            <a:r>
              <a:rPr lang="es-AR" sz="2800" b="1" noProof="0" dirty="0"/>
              <a:t>mejor ajuste, mayor confort y una estética moderna</a:t>
            </a:r>
            <a:r>
              <a:rPr lang="es-AR" sz="2800" noProof="0" dirty="0"/>
              <a:t> que supera las alternativas tradicionales. Es un modelo que equilibra </a:t>
            </a:r>
            <a:r>
              <a:rPr lang="es-AR" sz="2800" b="1" noProof="0" dirty="0"/>
              <a:t>usabilidad, espacio técnico y atractivo visual</a:t>
            </a:r>
            <a:r>
              <a:rPr lang="es-AR" sz="2800" noProof="0" dirty="0"/>
              <a:t>, logrando una solución integral.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1388553F-E0E8-889B-A092-7ABB9144A0EF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D232910-271E-75B3-AA6D-107E09F36A4A}"/>
              </a:ext>
            </a:extLst>
          </p:cNvPr>
          <p:cNvSpPr txBox="1"/>
          <p:nvPr/>
        </p:nvSpPr>
        <p:spPr>
          <a:xfrm>
            <a:off x="12419917" y="7252741"/>
            <a:ext cx="518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8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IMPRESIÓN FINAL DEL PROTOTIPO DE LOS LENTES CON TERMOCONTRAIBLES PUESTOS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7FB1FD-E4AD-8692-C173-F8AA314C45F6}"/>
              </a:ext>
            </a:extLst>
          </p:cNvPr>
          <p:cNvSpPr txBox="1"/>
          <p:nvPr/>
        </p:nvSpPr>
        <p:spPr>
          <a:xfrm>
            <a:off x="282338" y="413707"/>
            <a:ext cx="116371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36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Modelado del Prototipo</a:t>
            </a:r>
          </a:p>
        </p:txBody>
      </p:sp>
      <p:pic>
        <p:nvPicPr>
          <p:cNvPr id="18" name="Gráfico 17" descr="3D glasses con relleno sólido">
            <a:extLst>
              <a:ext uri="{FF2B5EF4-FFF2-40B4-BE49-F238E27FC236}">
                <a16:creationId xmlns:a16="http://schemas.microsoft.com/office/drawing/2014/main" id="{9D45FFCD-3F5C-C509-DFD7-1EBA307D9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2363" y="191582"/>
            <a:ext cx="1173480" cy="117348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5558E39-D260-7C3D-96B2-BA5DE3541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1" t="28612" r="37599" b="17299"/>
          <a:stretch>
            <a:fillRect/>
          </a:stretch>
        </p:blipFill>
        <p:spPr>
          <a:xfrm>
            <a:off x="12801600" y="2780574"/>
            <a:ext cx="4868395" cy="42320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7269591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253731" y="1157289"/>
            <a:ext cx="12785919" cy="7972422"/>
            <a:chOff x="0" y="0"/>
            <a:chExt cx="3367485" cy="20997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85" cy="2099733"/>
            </a:xfrm>
            <a:custGeom>
              <a:avLst/>
              <a:gdLst/>
              <a:ahLst/>
              <a:cxnLst/>
              <a:rect l="l" t="t" r="r" b="b"/>
              <a:pathLst>
                <a:path w="3367485" h="2099733">
                  <a:moveTo>
                    <a:pt x="0" y="0"/>
                  </a:moveTo>
                  <a:lnTo>
                    <a:pt x="3367485" y="0"/>
                  </a:lnTo>
                  <a:lnTo>
                    <a:pt x="3367485" y="2099733"/>
                  </a:lnTo>
                  <a:lnTo>
                    <a:pt x="0" y="2099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FEFE04"/>
              </a:solidFill>
              <a:prstDash val="solid"/>
              <a:miter/>
            </a:ln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67485" cy="2137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4495800" y="0"/>
            <a:ext cx="8740550" cy="10287000"/>
            <a:chOff x="0" y="0"/>
            <a:chExt cx="2155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5641" cy="2709333"/>
            </a:xfrm>
            <a:custGeom>
              <a:avLst/>
              <a:gdLst/>
              <a:ahLst/>
              <a:cxnLst/>
              <a:rect l="l" t="t" r="r" b="b"/>
              <a:pathLst>
                <a:path w="2155641" h="2709333">
                  <a:moveTo>
                    <a:pt x="0" y="0"/>
                  </a:moveTo>
                  <a:lnTo>
                    <a:pt x="2155641" y="0"/>
                  </a:lnTo>
                  <a:lnTo>
                    <a:pt x="2155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80808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5564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377736" y="2715638"/>
            <a:ext cx="6976677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spc="1331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CONTENIDOS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48266" y="3860630"/>
            <a:ext cx="8035615" cy="4583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5249"/>
              </a:lnSpc>
              <a:buAutoNum type="arabicPeriod"/>
            </a:pPr>
            <a:r>
              <a:rPr lang="es-AR" sz="2499" b="1" spc="429" noProof="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Semi-Bold"/>
              </a:rPr>
              <a:t>VIA y el pensamiento detrás.</a:t>
            </a:r>
          </a:p>
          <a:p>
            <a:pPr marL="539749" lvl="1" indent="-269875">
              <a:lnSpc>
                <a:spcPts val="5249"/>
              </a:lnSpc>
              <a:buFontTx/>
              <a:buAutoNum type="arabicPeriod"/>
            </a:pPr>
            <a:r>
              <a:rPr lang="es-AR" sz="2499" b="1" spc="429" noProof="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Bold"/>
              </a:rPr>
              <a:t>Problemas abordados.</a:t>
            </a:r>
          </a:p>
          <a:p>
            <a:pPr marL="539749" lvl="1" indent="-269875">
              <a:lnSpc>
                <a:spcPts val="5249"/>
              </a:lnSpc>
              <a:buFontTx/>
              <a:buAutoNum type="arabicPeriod"/>
            </a:pPr>
            <a:r>
              <a:rPr lang="es-AR" sz="2499" b="1" spc="429" noProof="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Bold"/>
              </a:rPr>
              <a:t>Componentes y Funcionamiento</a:t>
            </a:r>
            <a:endParaRPr lang="es-AR" sz="2499" b="1" spc="429" noProof="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Semi-Bold"/>
            </a:endParaRPr>
          </a:p>
          <a:p>
            <a:pPr marL="539749" lvl="1" indent="-269875">
              <a:lnSpc>
                <a:spcPts val="5249"/>
              </a:lnSpc>
              <a:buFontTx/>
              <a:buAutoNum type="arabicPeriod"/>
            </a:pPr>
            <a:r>
              <a:rPr lang="es-AR" sz="2499" b="1" spc="429" noProof="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Semi-Bold"/>
              </a:rPr>
              <a:t>Gestión de Desafíos y mejoras</a:t>
            </a:r>
          </a:p>
          <a:p>
            <a:pPr marL="539749" lvl="1" indent="-269875">
              <a:lnSpc>
                <a:spcPts val="5249"/>
              </a:lnSpc>
              <a:buFontTx/>
              <a:buAutoNum type="arabicPeriod"/>
            </a:pPr>
            <a:r>
              <a:rPr lang="es-AR" sz="2499" b="1" spc="429" noProof="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Semi-Bold"/>
              </a:rPr>
              <a:t>Lentes / Prototipos</a:t>
            </a:r>
          </a:p>
          <a:p>
            <a:pPr marL="539749" lvl="1" indent="-269875" algn="l">
              <a:lnSpc>
                <a:spcPts val="5249"/>
              </a:lnSpc>
              <a:buAutoNum type="arabicPeriod"/>
            </a:pPr>
            <a:r>
              <a:rPr lang="es-AR" sz="2499" b="1" spc="429" noProof="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Bold"/>
              </a:rPr>
              <a:t>Evolución de Proyecto</a:t>
            </a:r>
          </a:p>
          <a:p>
            <a:pPr marL="269874" lvl="1" algn="l">
              <a:lnSpc>
                <a:spcPts val="5249"/>
              </a:lnSpc>
            </a:pPr>
            <a:endParaRPr lang="es-AR" sz="2499" b="1" spc="429" noProof="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Bold"/>
            </a:endParaRPr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000" y="3557763"/>
            <a:ext cx="16230600" cy="2762634"/>
            <a:chOff x="0" y="0"/>
            <a:chExt cx="4274726" cy="7276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727607"/>
            </a:xfrm>
            <a:custGeom>
              <a:avLst/>
              <a:gdLst/>
              <a:ahLst/>
              <a:cxnLst/>
              <a:rect l="l" t="t" r="r" b="b"/>
              <a:pathLst>
                <a:path w="4274726" h="727607">
                  <a:moveTo>
                    <a:pt x="0" y="0"/>
                  </a:moveTo>
                  <a:lnTo>
                    <a:pt x="4274726" y="0"/>
                  </a:lnTo>
                  <a:lnTo>
                    <a:pt x="4274726" y="727607"/>
                  </a:lnTo>
                  <a:lnTo>
                    <a:pt x="0" y="727607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765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94166" y="4520565"/>
            <a:ext cx="12099668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Evolución del proyecto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94166" y="7474434"/>
            <a:ext cx="12099668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GRANATA, JOAQUIN</a:t>
            </a:r>
          </a:p>
        </p:txBody>
      </p: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A2841AC-AEC8-FDB2-9CB9-B928DB81DCBE}"/>
              </a:ext>
            </a:extLst>
          </p:cNvPr>
          <p:cNvSpPr txBox="1"/>
          <p:nvPr/>
        </p:nvSpPr>
        <p:spPr>
          <a:xfrm>
            <a:off x="304800" y="4547826"/>
            <a:ext cx="5943600" cy="3911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versión actual está </a:t>
            </a:r>
            <a:r>
              <a:rPr lang="es-AR" sz="2400" noProof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optimizada exclusivamente</a:t>
            </a: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personas sin visión. Adaptaremos el diseño y reubicaremos componentes para permitir que </a:t>
            </a:r>
            <a:r>
              <a:rPr lang="es-AR" sz="24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cualquier usuario</a:t>
            </a: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pueda beneficiarse de las funcionalidades de asistencia visual.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B11896F-0AF9-1CC5-E658-24D2784317CC}"/>
              </a:ext>
            </a:extLst>
          </p:cNvPr>
          <p:cNvSpPr txBox="1"/>
          <p:nvPr/>
        </p:nvSpPr>
        <p:spPr>
          <a:xfrm>
            <a:off x="340360" y="3830238"/>
            <a:ext cx="4381500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s-AR" sz="24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Impacto Global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A0C1EBA-2DD7-368F-84F6-927D10282FF0}"/>
              </a:ext>
            </a:extLst>
          </p:cNvPr>
          <p:cNvSpPr/>
          <p:nvPr/>
        </p:nvSpPr>
        <p:spPr>
          <a:xfrm>
            <a:off x="203200" y="2947640"/>
            <a:ext cx="822960" cy="800148"/>
          </a:xfrm>
          <a:prstGeom prst="ellipse">
            <a:avLst/>
          </a:prstGeom>
          <a:solidFill>
            <a:srgbClr val="D7D7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noProof="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EC18298-7939-684A-26A7-62B453CA046A}"/>
              </a:ext>
            </a:extLst>
          </p:cNvPr>
          <p:cNvSpPr/>
          <p:nvPr/>
        </p:nvSpPr>
        <p:spPr>
          <a:xfrm>
            <a:off x="706120" y="3245390"/>
            <a:ext cx="4381500" cy="241156"/>
          </a:xfrm>
          <a:prstGeom prst="rect">
            <a:avLst/>
          </a:prstGeom>
          <a:solidFill>
            <a:srgbClr val="D7D7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noProof="0" dirty="0"/>
          </a:p>
        </p:txBody>
      </p:sp>
      <p:pic>
        <p:nvPicPr>
          <p:cNvPr id="13" name="Gráfico 12" descr="World contorno">
            <a:extLst>
              <a:ext uri="{FF2B5EF4-FFF2-40B4-BE49-F238E27FC236}">
                <a16:creationId xmlns:a16="http://schemas.microsoft.com/office/drawing/2014/main" id="{D919E296-1B27-C985-EDE4-799765D8A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200" y="2932968"/>
            <a:ext cx="822960" cy="82296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21424F6F-5436-AAC7-99EC-21FFE4773A00}"/>
              </a:ext>
            </a:extLst>
          </p:cNvPr>
          <p:cNvSpPr txBox="1"/>
          <p:nvPr/>
        </p:nvSpPr>
        <p:spPr>
          <a:xfrm>
            <a:off x="6720840" y="3754038"/>
            <a:ext cx="5341620" cy="3911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arquitectura cliente-servidor original fue descartada por problemas de latencia. Investigaremos soluciones de comunicación de baja </a:t>
            </a:r>
            <a:r>
              <a:rPr lang="es-AR" sz="2400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latencia para </a:t>
            </a: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hacer el sistema más independiente sin comprometer rendimiento.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1412926-7FC7-FF0B-D262-E035DD191213}"/>
              </a:ext>
            </a:extLst>
          </p:cNvPr>
          <p:cNvSpPr txBox="1"/>
          <p:nvPr/>
        </p:nvSpPr>
        <p:spPr>
          <a:xfrm>
            <a:off x="6731000" y="3218063"/>
            <a:ext cx="4762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AR" sz="24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Independencia del Sistema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0B428DC-306A-7DCB-3BBE-643570B63D0F}"/>
              </a:ext>
            </a:extLst>
          </p:cNvPr>
          <p:cNvSpPr/>
          <p:nvPr/>
        </p:nvSpPr>
        <p:spPr>
          <a:xfrm>
            <a:off x="6146800" y="2267346"/>
            <a:ext cx="822960" cy="800148"/>
          </a:xfrm>
          <a:prstGeom prst="ellipse">
            <a:avLst/>
          </a:prstGeom>
          <a:solidFill>
            <a:srgbClr val="D7D7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noProof="0" dirty="0"/>
          </a:p>
        </p:txBody>
      </p:sp>
      <p:pic>
        <p:nvPicPr>
          <p:cNvPr id="23" name="Gráfico 22" descr="Wireless con relleno sólido">
            <a:extLst>
              <a:ext uri="{FF2B5EF4-FFF2-40B4-BE49-F238E27FC236}">
                <a16:creationId xmlns:a16="http://schemas.microsoft.com/office/drawing/2014/main" id="{C9089769-009B-6647-6F39-D607C88FC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4900" y="2267346"/>
            <a:ext cx="680720" cy="68072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C22EDF8-47CB-1F18-A1A4-6FDFD4CAAF34}"/>
              </a:ext>
            </a:extLst>
          </p:cNvPr>
          <p:cNvSpPr txBox="1"/>
          <p:nvPr/>
        </p:nvSpPr>
        <p:spPr>
          <a:xfrm>
            <a:off x="474980" y="599790"/>
            <a:ext cx="6460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AR" sz="36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Mejoras Planificadas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16C0F840-71D1-8887-E314-BA554628802E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0199149-3C1B-8AF3-0ABB-1ACF49B8FAE3}"/>
              </a:ext>
            </a:extLst>
          </p:cNvPr>
          <p:cNvSpPr txBox="1"/>
          <p:nvPr/>
        </p:nvSpPr>
        <p:spPr>
          <a:xfrm>
            <a:off x="12509500" y="3223962"/>
            <a:ext cx="5549900" cy="3911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 feedback recibido en la ASAC destacó la necesidad de lectura de texto (carteles, menús, documentos). Aunque deseábamos incluirlo, las prioridades del MVP y limitaciones de tiempo requirieron aplazarlo para futuras actualizaciones.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C064B9A5-4556-2C41-9A5E-561EDBDEDF4F}"/>
              </a:ext>
            </a:extLst>
          </p:cNvPr>
          <p:cNvSpPr/>
          <p:nvPr/>
        </p:nvSpPr>
        <p:spPr>
          <a:xfrm>
            <a:off x="6865620" y="2592184"/>
            <a:ext cx="4381500" cy="241156"/>
          </a:xfrm>
          <a:prstGeom prst="rect">
            <a:avLst/>
          </a:prstGeom>
          <a:solidFill>
            <a:srgbClr val="D7D7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noProof="0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0EAFF494-680B-DBE0-2B16-06124FB2268D}"/>
              </a:ext>
            </a:extLst>
          </p:cNvPr>
          <p:cNvSpPr/>
          <p:nvPr/>
        </p:nvSpPr>
        <p:spPr>
          <a:xfrm>
            <a:off x="11978640" y="1638300"/>
            <a:ext cx="822960" cy="800148"/>
          </a:xfrm>
          <a:prstGeom prst="ellipse">
            <a:avLst/>
          </a:prstGeom>
          <a:solidFill>
            <a:srgbClr val="D7D7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noProof="0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10EE2A6-1ECF-2B52-8F66-D14B02342A77}"/>
              </a:ext>
            </a:extLst>
          </p:cNvPr>
          <p:cNvSpPr/>
          <p:nvPr/>
        </p:nvSpPr>
        <p:spPr>
          <a:xfrm>
            <a:off x="12697460" y="1963138"/>
            <a:ext cx="4381500" cy="241156"/>
          </a:xfrm>
          <a:prstGeom prst="rect">
            <a:avLst/>
          </a:prstGeom>
          <a:solidFill>
            <a:srgbClr val="D7D7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noProof="0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03812E9-BF81-B365-8CCC-2EFDF6370024}"/>
              </a:ext>
            </a:extLst>
          </p:cNvPr>
          <p:cNvSpPr txBox="1"/>
          <p:nvPr/>
        </p:nvSpPr>
        <p:spPr>
          <a:xfrm>
            <a:off x="12509500" y="2517257"/>
            <a:ext cx="4974590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4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Reconocimiento de Texto (OCR)</a:t>
            </a:r>
          </a:p>
        </p:txBody>
      </p:sp>
      <p:pic>
        <p:nvPicPr>
          <p:cNvPr id="36" name="Gráfico 35" descr="3D glasses con relleno sólido">
            <a:extLst>
              <a:ext uri="{FF2B5EF4-FFF2-40B4-BE49-F238E27FC236}">
                <a16:creationId xmlns:a16="http://schemas.microsoft.com/office/drawing/2014/main" id="{A29C9E95-DD32-25BA-5966-39E4BD0A67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14200" y="1657746"/>
            <a:ext cx="664489" cy="664489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26ACDDFE-EAB5-5FAE-A4B6-C21EC3DA015D}"/>
              </a:ext>
            </a:extLst>
          </p:cNvPr>
          <p:cNvSpPr txBox="1"/>
          <p:nvPr/>
        </p:nvSpPr>
        <p:spPr>
          <a:xfrm>
            <a:off x="130810" y="9313599"/>
            <a:ext cx="1828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Estas mejoras transformarán el proyecto de un prototipo funcional a una </a:t>
            </a:r>
            <a:r>
              <a:rPr lang="es-AR" sz="24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solución escalable</a:t>
            </a: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 impacto social y sostenible.</a:t>
            </a: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2801760C-FAB0-8853-5DF3-5151656DA3FF}"/>
              </a:ext>
            </a:extLst>
          </p:cNvPr>
          <p:cNvCxnSpPr/>
          <p:nvPr/>
        </p:nvCxnSpPr>
        <p:spPr>
          <a:xfrm>
            <a:off x="203200" y="9029700"/>
            <a:ext cx="1728089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087116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7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86200" y="2223926"/>
            <a:ext cx="9449368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spc="1331" noProof="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MUCHAS GRACIAS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23060" y="8267700"/>
            <a:ext cx="12641879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s-AR" sz="2799" b="1" spc="481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GRANATA, Joaquin - RADAKOFF, Milovan - PAZ, Bautista - CARAM, Matías - RAMIREZ, Selene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E99AB2-AC45-0958-2AB5-4542C8CF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3253446"/>
            <a:ext cx="4807234" cy="419177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62183"/>
            <a:ext cx="16230600" cy="2762634"/>
            <a:chOff x="0" y="0"/>
            <a:chExt cx="4274726" cy="7276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727607"/>
            </a:xfrm>
            <a:custGeom>
              <a:avLst/>
              <a:gdLst/>
              <a:ahLst/>
              <a:cxnLst/>
              <a:rect l="l" t="t" r="r" b="b"/>
              <a:pathLst>
                <a:path w="4274726" h="727607">
                  <a:moveTo>
                    <a:pt x="0" y="0"/>
                  </a:moveTo>
                  <a:lnTo>
                    <a:pt x="4274726" y="0"/>
                  </a:lnTo>
                  <a:lnTo>
                    <a:pt x="4274726" y="727607"/>
                  </a:lnTo>
                  <a:lnTo>
                    <a:pt x="0" y="727607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765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4000" y="4750568"/>
            <a:ext cx="149352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Semi-Bold"/>
              </a:rPr>
              <a:t>VIA Y EL PENSAMIENTO DETRAS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94166" y="7455831"/>
            <a:ext cx="12099668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RAMIREZ, SELENE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0152" y="2602885"/>
            <a:ext cx="15035243" cy="6828038"/>
            <a:chOff x="0" y="0"/>
            <a:chExt cx="3959899" cy="17983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59899" cy="1798331"/>
            </a:xfrm>
            <a:custGeom>
              <a:avLst/>
              <a:gdLst/>
              <a:ahLst/>
              <a:cxnLst/>
              <a:rect l="l" t="t" r="r" b="b"/>
              <a:pathLst>
                <a:path w="3959899" h="1798331">
                  <a:moveTo>
                    <a:pt x="0" y="0"/>
                  </a:moveTo>
                  <a:lnTo>
                    <a:pt x="3959899" y="0"/>
                  </a:lnTo>
                  <a:lnTo>
                    <a:pt x="3959899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59899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1905000" y="987316"/>
            <a:ext cx="1139479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AR" sz="6000" b="1" spc="1331" noProof="0" dirty="0">
                <a:solidFill>
                  <a:srgbClr val="000000"/>
                </a:solidFill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¿QUE ES VIA?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92577" y="4000500"/>
            <a:ext cx="6687999" cy="4353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AR" sz="3200" b="1" noProof="0" dirty="0"/>
              <a:t>VIA</a:t>
            </a:r>
            <a:r>
              <a:rPr lang="es-AR" sz="3200" noProof="0" dirty="0"/>
              <a:t> es un dispositivo inteligente que combina cámara integrada con inteligencia artificial para asistir a personas con discapacidad visual en su vida cotidiana.</a:t>
            </a:r>
          </a:p>
          <a:p>
            <a:pPr algn="ctr">
              <a:lnSpc>
                <a:spcPct val="150000"/>
              </a:lnSpc>
            </a:pPr>
            <a:endParaRPr lang="es-AR" sz="3200" noProof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AC1534A-4666-DB50-8AEA-5AE83BF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600" y="3299104"/>
            <a:ext cx="4152900" cy="543560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9E145827-4F0D-662F-7564-8077696B5A14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B51FF-1C24-3341-AC37-559C6CFBC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6C33941A-539A-A5EB-F145-54474128B4CD}"/>
              </a:ext>
            </a:extLst>
          </p:cNvPr>
          <p:cNvSpPr txBox="1"/>
          <p:nvPr/>
        </p:nvSpPr>
        <p:spPr>
          <a:xfrm>
            <a:off x="-228600" y="734498"/>
            <a:ext cx="12420600" cy="663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5400" spc="1331" noProof="0" dirty="0">
                <a:solidFill>
                  <a:srgbClr val="000000"/>
                </a:solidFill>
                <a:ea typeface="Montserrat"/>
                <a:cs typeface="Montserrat"/>
                <a:sym typeface="Montserrat"/>
              </a:rPr>
              <a:t>¿QUE ES CAPAZ DE HACER?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287F197-1940-2476-E707-B77DFFF5239D}"/>
              </a:ext>
            </a:extLst>
          </p:cNvPr>
          <p:cNvSpPr txBox="1"/>
          <p:nvPr/>
        </p:nvSpPr>
        <p:spPr>
          <a:xfrm>
            <a:off x="454957" y="7386183"/>
            <a:ext cx="16474453" cy="2407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s-AR" sz="3600" b="1" u="sng" noProof="0" dirty="0">
                <a:solidFill>
                  <a:srgbClr val="000000"/>
                </a:solidFill>
                <a:ea typeface="Open Sans"/>
                <a:cs typeface="Open Sans"/>
                <a:sym typeface="Open Sans"/>
              </a:rPr>
              <a:t>Informar</a:t>
            </a:r>
          </a:p>
          <a:p>
            <a:pPr>
              <a:lnSpc>
                <a:spcPct val="150000"/>
              </a:lnSpc>
            </a:pPr>
            <a:r>
              <a:rPr lang="es-AR" sz="3600" noProof="0" dirty="0">
                <a:solidFill>
                  <a:srgbClr val="000000"/>
                </a:solidFill>
                <a:ea typeface="Open Sans"/>
                <a:cs typeface="Open Sans"/>
                <a:sym typeface="Open Sans"/>
              </a:rPr>
              <a:t>Con una veloz y efectiva respuesta, buscamos avisar al usuario de los posibles peligros detectados para que este pueda evitarlos de manera segura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71A7D8B-0F29-8CB8-26E3-6692DDE88949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1DC4ADD-0434-D8EC-444B-269A2772DF66}"/>
              </a:ext>
            </a:extLst>
          </p:cNvPr>
          <p:cNvSpPr txBox="1"/>
          <p:nvPr/>
        </p:nvSpPr>
        <p:spPr>
          <a:xfrm>
            <a:off x="432926" y="2113279"/>
            <a:ext cx="16305326" cy="1668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3600" b="1" u="sng" noProof="0" dirty="0">
                <a:solidFill>
                  <a:srgbClr val="000000"/>
                </a:solidFill>
                <a:ea typeface="Open Sans"/>
                <a:cs typeface="Open Sans"/>
                <a:sym typeface="Open Sans"/>
              </a:rPr>
              <a:t>Captar</a:t>
            </a:r>
            <a:endParaRPr lang="es-AR" sz="3600" noProof="0" dirty="0">
              <a:solidFill>
                <a:srgbClr val="000000"/>
              </a:solidFill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</a:pPr>
            <a:r>
              <a:rPr lang="es-AR" sz="3600" noProof="0" dirty="0">
                <a:solidFill>
                  <a:srgbClr val="000000"/>
                </a:solidFill>
                <a:ea typeface="Open Sans"/>
                <a:cs typeface="Open Sans"/>
                <a:sym typeface="Open Sans"/>
              </a:rPr>
              <a:t>VIA es capaz de ver el entorno frente al usuario, actuando como una visión de apoyo.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DCD7954-8F32-5A92-5456-D795307D47F0}"/>
              </a:ext>
            </a:extLst>
          </p:cNvPr>
          <p:cNvSpPr txBox="1"/>
          <p:nvPr/>
        </p:nvSpPr>
        <p:spPr>
          <a:xfrm>
            <a:off x="312761" y="4444957"/>
            <a:ext cx="17796562" cy="2499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3600" b="1" u="sng" noProof="0" dirty="0">
                <a:solidFill>
                  <a:srgbClr val="000000"/>
                </a:solidFill>
                <a:ea typeface="Open Sans"/>
                <a:cs typeface="Open Sans"/>
                <a:sym typeface="Open Sans"/>
              </a:rPr>
              <a:t>Detectar</a:t>
            </a:r>
          </a:p>
          <a:p>
            <a:pPr>
              <a:lnSpc>
                <a:spcPct val="150000"/>
              </a:lnSpc>
            </a:pPr>
            <a:r>
              <a:rPr lang="es-AR" sz="3600" noProof="0" dirty="0">
                <a:solidFill>
                  <a:srgbClr val="000000"/>
                </a:solidFill>
                <a:ea typeface="Open Sans"/>
                <a:cs typeface="Open Sans"/>
                <a:sym typeface="Open Sans"/>
              </a:rPr>
              <a:t>Gracias al uso de una Inteligencia Artificial y modelos </a:t>
            </a:r>
            <a:r>
              <a:rPr lang="es-AR" sz="3600" noProof="0" dirty="0" err="1">
                <a:solidFill>
                  <a:srgbClr val="000000"/>
                </a:solidFill>
                <a:ea typeface="Open Sans"/>
                <a:cs typeface="Open Sans"/>
                <a:sym typeface="Open Sans"/>
              </a:rPr>
              <a:t>pre-entrenados</a:t>
            </a:r>
            <a:r>
              <a:rPr lang="es-AR" sz="3600" noProof="0" dirty="0">
                <a:solidFill>
                  <a:srgbClr val="000000"/>
                </a:solidFill>
                <a:ea typeface="Open Sans"/>
                <a:cs typeface="Open Sans"/>
                <a:sym typeface="Open Sans"/>
              </a:rPr>
              <a:t>, somos capaces de detectar posibles peligros o riesgos con el fin de evitarlos.</a:t>
            </a:r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7E39AF9C-05EF-DAF0-2695-7C65FC927A51}"/>
              </a:ext>
            </a:extLst>
          </p:cNvPr>
          <p:cNvGrpSpPr/>
          <p:nvPr/>
        </p:nvGrpSpPr>
        <p:grpSpPr>
          <a:xfrm>
            <a:off x="262210" y="1962859"/>
            <a:ext cx="17592864" cy="1969244"/>
            <a:chOff x="-45502" y="-38100"/>
            <a:chExt cx="4422633" cy="2280003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7D602E23-7368-503C-69DB-7556A1B1CBE0}"/>
                </a:ext>
              </a:extLst>
            </p:cNvPr>
            <p:cNvSpPr/>
            <p:nvPr/>
          </p:nvSpPr>
          <p:spPr>
            <a:xfrm>
              <a:off x="-45502" y="0"/>
              <a:ext cx="4422633" cy="2241903"/>
            </a:xfrm>
            <a:custGeom>
              <a:avLst/>
              <a:gdLst/>
              <a:ahLst/>
              <a:cxnLst/>
              <a:rect l="l" t="t" r="r" b="b"/>
              <a:pathLst>
                <a:path w="4377131" h="1924958">
                  <a:moveTo>
                    <a:pt x="0" y="0"/>
                  </a:moveTo>
                  <a:lnTo>
                    <a:pt x="4377131" y="0"/>
                  </a:lnTo>
                  <a:lnTo>
                    <a:pt x="4377131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D7D72F"/>
              </a:solidFill>
              <a:prstDash val="solid"/>
              <a:miter/>
            </a:ln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22AC7393-3366-9DB6-67DA-C9DCD0FE9EA3}"/>
                </a:ext>
              </a:extLst>
            </p:cNvPr>
            <p:cNvSpPr txBox="1"/>
            <p:nvPr/>
          </p:nvSpPr>
          <p:spPr>
            <a:xfrm>
              <a:off x="0" y="-38100"/>
              <a:ext cx="4377131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grpSp>
        <p:nvGrpSpPr>
          <p:cNvPr id="21" name="Group 2">
            <a:extLst>
              <a:ext uri="{FF2B5EF4-FFF2-40B4-BE49-F238E27FC236}">
                <a16:creationId xmlns:a16="http://schemas.microsoft.com/office/drawing/2014/main" id="{428C6F39-108B-D0B0-2C32-19079F1C6C32}"/>
              </a:ext>
            </a:extLst>
          </p:cNvPr>
          <p:cNvGrpSpPr/>
          <p:nvPr/>
        </p:nvGrpSpPr>
        <p:grpSpPr>
          <a:xfrm>
            <a:off x="273096" y="4529663"/>
            <a:ext cx="17592864" cy="2513896"/>
            <a:chOff x="-45502" y="-38100"/>
            <a:chExt cx="4422633" cy="2280003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98DAC364-9A57-7D44-A524-DD269013E2FA}"/>
                </a:ext>
              </a:extLst>
            </p:cNvPr>
            <p:cNvSpPr/>
            <p:nvPr/>
          </p:nvSpPr>
          <p:spPr>
            <a:xfrm>
              <a:off x="-45502" y="0"/>
              <a:ext cx="4422633" cy="2241903"/>
            </a:xfrm>
            <a:custGeom>
              <a:avLst/>
              <a:gdLst/>
              <a:ahLst/>
              <a:cxnLst/>
              <a:rect l="l" t="t" r="r" b="b"/>
              <a:pathLst>
                <a:path w="4377131" h="1924958">
                  <a:moveTo>
                    <a:pt x="0" y="0"/>
                  </a:moveTo>
                  <a:lnTo>
                    <a:pt x="4377131" y="0"/>
                  </a:lnTo>
                  <a:lnTo>
                    <a:pt x="4377131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D7D72F"/>
              </a:solidFill>
              <a:prstDash val="solid"/>
              <a:miter/>
            </a:ln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6A8D0376-50F9-F8CC-F225-0EE3A442A31C}"/>
                </a:ext>
              </a:extLst>
            </p:cNvPr>
            <p:cNvSpPr txBox="1"/>
            <p:nvPr/>
          </p:nvSpPr>
          <p:spPr>
            <a:xfrm>
              <a:off x="0" y="-38100"/>
              <a:ext cx="4377131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grpSp>
        <p:nvGrpSpPr>
          <p:cNvPr id="24" name="Group 2">
            <a:extLst>
              <a:ext uri="{FF2B5EF4-FFF2-40B4-BE49-F238E27FC236}">
                <a16:creationId xmlns:a16="http://schemas.microsoft.com/office/drawing/2014/main" id="{2FDF72F8-237C-2A56-1AB7-75AD732AFD8C}"/>
              </a:ext>
            </a:extLst>
          </p:cNvPr>
          <p:cNvGrpSpPr/>
          <p:nvPr/>
        </p:nvGrpSpPr>
        <p:grpSpPr>
          <a:xfrm>
            <a:off x="273096" y="7457213"/>
            <a:ext cx="17592864" cy="2513896"/>
            <a:chOff x="-45502" y="-38100"/>
            <a:chExt cx="4422633" cy="2280003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0108060C-6D67-20AF-2966-B9E07FCF7D88}"/>
                </a:ext>
              </a:extLst>
            </p:cNvPr>
            <p:cNvSpPr/>
            <p:nvPr/>
          </p:nvSpPr>
          <p:spPr>
            <a:xfrm>
              <a:off x="-45502" y="0"/>
              <a:ext cx="4422633" cy="2241903"/>
            </a:xfrm>
            <a:custGeom>
              <a:avLst/>
              <a:gdLst/>
              <a:ahLst/>
              <a:cxnLst/>
              <a:rect l="l" t="t" r="r" b="b"/>
              <a:pathLst>
                <a:path w="4377131" h="1924958">
                  <a:moveTo>
                    <a:pt x="0" y="0"/>
                  </a:moveTo>
                  <a:lnTo>
                    <a:pt x="4377131" y="0"/>
                  </a:lnTo>
                  <a:lnTo>
                    <a:pt x="4377131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D7D72F"/>
              </a:solidFill>
              <a:prstDash val="solid"/>
              <a:miter/>
            </a:ln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8703DEAA-D5D4-9085-0E1F-B2B279A884C2}"/>
                </a:ext>
              </a:extLst>
            </p:cNvPr>
            <p:cNvSpPr txBox="1"/>
            <p:nvPr/>
          </p:nvSpPr>
          <p:spPr>
            <a:xfrm>
              <a:off x="0" y="-38100"/>
              <a:ext cx="4377131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498472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62183"/>
            <a:ext cx="16230600" cy="2762634"/>
            <a:chOff x="0" y="0"/>
            <a:chExt cx="4274726" cy="7276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727607"/>
            </a:xfrm>
            <a:custGeom>
              <a:avLst/>
              <a:gdLst/>
              <a:ahLst/>
              <a:cxnLst/>
              <a:rect l="l" t="t" r="r" b="b"/>
              <a:pathLst>
                <a:path w="4274726" h="727607">
                  <a:moveTo>
                    <a:pt x="0" y="0"/>
                  </a:moveTo>
                  <a:lnTo>
                    <a:pt x="4274726" y="0"/>
                  </a:lnTo>
                  <a:lnTo>
                    <a:pt x="4274726" y="727607"/>
                  </a:lnTo>
                  <a:lnTo>
                    <a:pt x="0" y="727607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765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94166" y="4520565"/>
            <a:ext cx="12099668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PROBLEMAS ABORDADOS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94166" y="7474434"/>
            <a:ext cx="12099668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PAZ, BAUTISTA</a:t>
            </a:r>
          </a:p>
        </p:txBody>
      </p:sp>
    </p:spTree>
    <p:extLst>
      <p:ext uri="{BB962C8B-B14F-4D97-AF65-F5344CB8AC3E}">
        <p14:creationId xmlns:p14="http://schemas.microsoft.com/office/powerpoint/2010/main" val="258521478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9244D-E2E3-303C-7EEC-9E47C727C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AC71EB01-55EB-6441-C7F5-FE65B9CC2EB5}"/>
              </a:ext>
            </a:extLst>
          </p:cNvPr>
          <p:cNvSpPr txBox="1"/>
          <p:nvPr/>
        </p:nvSpPr>
        <p:spPr>
          <a:xfrm>
            <a:off x="331112" y="336782"/>
            <a:ext cx="12801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AR" sz="48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 problema que abordamos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779F318C-6F21-3C80-071B-AC43EFD02E02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6DC4622C-E674-6A80-9258-065EDDDA5480}"/>
              </a:ext>
            </a:extLst>
          </p:cNvPr>
          <p:cNvSpPr/>
          <p:nvPr/>
        </p:nvSpPr>
        <p:spPr>
          <a:xfrm>
            <a:off x="445558" y="1882396"/>
            <a:ext cx="8091648" cy="3961209"/>
          </a:xfrm>
          <a:prstGeom prst="roundRect">
            <a:avLst>
              <a:gd name="adj" fmla="val 282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pPr>
              <a:lnSpc>
                <a:spcPct val="150000"/>
              </a:lnSpc>
            </a:pPr>
            <a:endParaRPr lang="es-AR" sz="28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9580FC20-A4EF-52CC-0E89-FACD82AF1886}"/>
              </a:ext>
            </a:extLst>
          </p:cNvPr>
          <p:cNvSpPr/>
          <p:nvPr/>
        </p:nvSpPr>
        <p:spPr>
          <a:xfrm>
            <a:off x="690085" y="1929277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s-AR" sz="3200" noProof="0" dirty="0">
                <a:solidFill>
                  <a:srgbClr val="CFD0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¿Qué detectamos?</a:t>
            </a:r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41BD6869-26A8-1C91-B4EE-AD46114632F1}"/>
              </a:ext>
            </a:extLst>
          </p:cNvPr>
          <p:cNvSpPr/>
          <p:nvPr/>
        </p:nvSpPr>
        <p:spPr>
          <a:xfrm>
            <a:off x="662376" y="2892203"/>
            <a:ext cx="7621321" cy="2369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s-AR" sz="2200" noProof="0" dirty="0">
                <a:solidFill>
                  <a:srgbClr val="CFD0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Personas con discapacidad visual enfrentan barreras constantes en tareas cotidianas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s-AR" sz="2200" noProof="0" dirty="0">
                <a:solidFill>
                  <a:srgbClr val="CFD0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Reconocimiento de objetos, personas , y productos sigue siendo un desafío diario</a:t>
            </a:r>
            <a:endParaRPr lang="es-AR" sz="2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s-AR" sz="2200" noProof="0" dirty="0">
                <a:solidFill>
                  <a:srgbClr val="CFD0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Herramientas existentes: poco accesibles</a:t>
            </a:r>
            <a:endParaRPr lang="es-AR" sz="2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s-AR" sz="20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D1208352-7D82-2F8B-3495-88569B903EFA}"/>
              </a:ext>
            </a:extLst>
          </p:cNvPr>
          <p:cNvSpPr/>
          <p:nvPr/>
        </p:nvSpPr>
        <p:spPr>
          <a:xfrm>
            <a:off x="3714452" y="3951588"/>
            <a:ext cx="6034921" cy="1892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s-AR" sz="20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4052BD76-6BE8-D8EE-F763-050325F1DD18}"/>
              </a:ext>
            </a:extLst>
          </p:cNvPr>
          <p:cNvSpPr/>
          <p:nvPr/>
        </p:nvSpPr>
        <p:spPr>
          <a:xfrm>
            <a:off x="304800" y="4381519"/>
            <a:ext cx="603492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s-AR" sz="20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4E01FD38-609F-7F04-AF07-8A30BE35B2A4}"/>
              </a:ext>
            </a:extLst>
          </p:cNvPr>
          <p:cNvSpPr/>
          <p:nvPr/>
        </p:nvSpPr>
        <p:spPr>
          <a:xfrm>
            <a:off x="9199877" y="1890201"/>
            <a:ext cx="8249923" cy="4052838"/>
          </a:xfrm>
          <a:prstGeom prst="roundRect">
            <a:avLst>
              <a:gd name="adj" fmla="val 282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pPr>
              <a:lnSpc>
                <a:spcPct val="150000"/>
              </a:lnSpc>
            </a:pPr>
            <a:endParaRPr lang="es-AR" sz="28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4624A732-C811-95B9-F001-76491EF0B9D2}"/>
              </a:ext>
            </a:extLst>
          </p:cNvPr>
          <p:cNvSpPr/>
          <p:nvPr/>
        </p:nvSpPr>
        <p:spPr>
          <a:xfrm>
            <a:off x="9395913" y="2171907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AR" sz="3200" noProof="0" dirty="0">
                <a:solidFill>
                  <a:srgbClr val="CFD0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Nuestra oportunidad</a:t>
            </a:r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F0319823-A39A-5082-42A6-C1DDEA1D4D12}"/>
              </a:ext>
            </a:extLst>
          </p:cNvPr>
          <p:cNvSpPr/>
          <p:nvPr/>
        </p:nvSpPr>
        <p:spPr>
          <a:xfrm>
            <a:off x="9395914" y="2806990"/>
            <a:ext cx="6910886" cy="272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s-AR" sz="2200" noProof="0" dirty="0">
                <a:solidFill>
                  <a:srgbClr val="CFD0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Tecnología accesible al alcance de todos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s-AR" sz="2200" noProof="0" dirty="0">
                <a:solidFill>
                  <a:srgbClr val="CFD0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Modelo pre entrenado aplicado al entorno real y cotidiano</a:t>
            </a:r>
            <a:endParaRPr lang="es-AR" sz="2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s-AR" sz="2200" noProof="0" dirty="0">
                <a:solidFill>
                  <a:srgbClr val="CFD0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Hardware económico 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s-AR" sz="2200" noProof="0" dirty="0">
                <a:solidFill>
                  <a:srgbClr val="CFD0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Necesidad real  del usuario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s-AR" sz="2200" noProof="0" dirty="0">
                <a:solidFill>
                  <a:srgbClr val="CFD0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mayoría de los  dispositivos son importados y costosos</a:t>
            </a:r>
            <a:endParaRPr lang="es-AR" sz="2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ts val="2350"/>
              </a:lnSpc>
              <a:buSzPct val="100000"/>
              <a:buFontTx/>
              <a:buChar char="•"/>
            </a:pPr>
            <a:endParaRPr lang="es-AR" sz="1450" noProof="0" dirty="0"/>
          </a:p>
          <a:p>
            <a:pPr marL="342900" indent="-342900">
              <a:lnSpc>
                <a:spcPts val="2350"/>
              </a:lnSpc>
              <a:buSzPct val="100000"/>
              <a:buFontTx/>
              <a:buChar char="•"/>
            </a:pPr>
            <a:endParaRPr lang="es-AR" sz="1450" noProof="0" dirty="0"/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s-AR" sz="1450" noProof="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CF55308A-0E3C-117F-371B-578EBFE2FAC3}"/>
              </a:ext>
            </a:extLst>
          </p:cNvPr>
          <p:cNvSpPr/>
          <p:nvPr/>
        </p:nvSpPr>
        <p:spPr>
          <a:xfrm>
            <a:off x="9591950" y="3502640"/>
            <a:ext cx="603504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s-AR" sz="1450" noProof="0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71675249-94A5-7811-4922-9855700F88E1}"/>
              </a:ext>
            </a:extLst>
          </p:cNvPr>
          <p:cNvSpPr/>
          <p:nvPr/>
        </p:nvSpPr>
        <p:spPr>
          <a:xfrm>
            <a:off x="9591950" y="3870305"/>
            <a:ext cx="603504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s-AR" sz="1450" noProof="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CF2AE363-9D13-2C72-7C9D-450AA85BD718}"/>
              </a:ext>
            </a:extLst>
          </p:cNvPr>
          <p:cNvSpPr/>
          <p:nvPr/>
        </p:nvSpPr>
        <p:spPr>
          <a:xfrm>
            <a:off x="9591950" y="4237970"/>
            <a:ext cx="603504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s-AR" sz="1450" noProof="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AA492774-E59F-0C7D-F091-733CE77FE23F}"/>
              </a:ext>
            </a:extLst>
          </p:cNvPr>
          <p:cNvSpPr/>
          <p:nvPr/>
        </p:nvSpPr>
        <p:spPr>
          <a:xfrm>
            <a:off x="9591950" y="4605635"/>
            <a:ext cx="603504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s-AR" sz="1450" noProof="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6BEFAC9-9FE5-5BDA-A8C7-788452C31469}"/>
              </a:ext>
            </a:extLst>
          </p:cNvPr>
          <p:cNvSpPr txBox="1"/>
          <p:nvPr/>
        </p:nvSpPr>
        <p:spPr>
          <a:xfrm>
            <a:off x="492447" y="6446048"/>
            <a:ext cx="1653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AR" sz="2800" noProof="0" dirty="0"/>
              <a:t>"Vimos una oportunidad para hacer la tecnología más humana, más cercana y verdaderamente útil para quienes más la necesitan."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19DEBB7-F29D-9F72-068B-137F0F7699D1}"/>
              </a:ext>
            </a:extLst>
          </p:cNvPr>
          <p:cNvSpPr txBox="1"/>
          <p:nvPr/>
        </p:nvSpPr>
        <p:spPr>
          <a:xfrm>
            <a:off x="7315200" y="8271533"/>
            <a:ext cx="91638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8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tienen discapacidad visual en Argentina, según datos consolidados en ultimo censo del INDEC.</a:t>
            </a:r>
          </a:p>
        </p:txBody>
      </p:sp>
      <p:sp>
        <p:nvSpPr>
          <p:cNvPr id="28" name="Llamada de flecha a la derecha 27">
            <a:extLst>
              <a:ext uri="{FF2B5EF4-FFF2-40B4-BE49-F238E27FC236}">
                <a16:creationId xmlns:a16="http://schemas.microsoft.com/office/drawing/2014/main" id="{C08C61AB-9CFE-ADF7-7A9D-95A00C0299F8}"/>
              </a:ext>
            </a:extLst>
          </p:cNvPr>
          <p:cNvSpPr/>
          <p:nvPr/>
        </p:nvSpPr>
        <p:spPr>
          <a:xfrm>
            <a:off x="1583124" y="7665808"/>
            <a:ext cx="5550487" cy="1828800"/>
          </a:xfrm>
          <a:prstGeom prst="rightArrowCallou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noProof="0" dirty="0">
              <a:highlight>
                <a:srgbClr val="808080"/>
              </a:highlight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DCAA6A8-8145-C27F-6712-3B4E74081F78}"/>
              </a:ext>
            </a:extLst>
          </p:cNvPr>
          <p:cNvSpPr txBox="1"/>
          <p:nvPr/>
        </p:nvSpPr>
        <p:spPr>
          <a:xfrm>
            <a:off x="1583124" y="8024901"/>
            <a:ext cx="3522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800" b="1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1,4 de </a:t>
            </a:r>
          </a:p>
          <a:p>
            <a:pPr algn="ctr"/>
            <a:r>
              <a:rPr lang="es-AR" sz="2800" b="1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cada 100 personas</a:t>
            </a:r>
            <a:r>
              <a:rPr lang="es-AR" sz="2800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s-AR" sz="2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17513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2" y="2019300"/>
            <a:ext cx="16792184" cy="7754443"/>
            <a:chOff x="-45502" y="-38100"/>
            <a:chExt cx="4422633" cy="2280003"/>
          </a:xfrm>
        </p:grpSpPr>
        <p:sp>
          <p:nvSpPr>
            <p:cNvPr id="3" name="Freeform 3"/>
            <p:cNvSpPr/>
            <p:nvPr/>
          </p:nvSpPr>
          <p:spPr>
            <a:xfrm>
              <a:off x="-45502" y="0"/>
              <a:ext cx="4422633" cy="2241903"/>
            </a:xfrm>
            <a:custGeom>
              <a:avLst/>
              <a:gdLst/>
              <a:ahLst/>
              <a:cxnLst/>
              <a:rect l="l" t="t" r="r" b="b"/>
              <a:pathLst>
                <a:path w="4377131" h="1924958">
                  <a:moveTo>
                    <a:pt x="0" y="0"/>
                  </a:moveTo>
                  <a:lnTo>
                    <a:pt x="4377131" y="0"/>
                  </a:lnTo>
                  <a:lnTo>
                    <a:pt x="4377131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D7D72F"/>
              </a:solidFill>
              <a:prstDash val="solid"/>
              <a:miter/>
            </a:ln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77131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65482" y="777630"/>
            <a:ext cx="10838889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s-AR" sz="4499" spc="1331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¿PORQUE VIA?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11746" y="2617239"/>
            <a:ext cx="13868400" cy="6569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Creamos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VIA</a:t>
            </a: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porque para muchas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personas con visión reducida</a:t>
            </a: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algo tan cotidiano como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cruzar la calle </a:t>
            </a: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puede convertirse en una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situación insegura.</a:t>
            </a:r>
          </a:p>
          <a:p>
            <a:pPr>
              <a:lnSpc>
                <a:spcPct val="150000"/>
              </a:lnSpc>
            </a:pPr>
            <a:b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señales viales </a:t>
            </a: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actuales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siempre </a:t>
            </a: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son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accesibles</a:t>
            </a: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y las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soluciones existentes </a:t>
            </a: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suelen ser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limitadas o difíciles de implementar.</a:t>
            </a:r>
          </a:p>
          <a:p>
            <a:pPr>
              <a:lnSpc>
                <a:spcPct val="150000"/>
              </a:lnSpc>
            </a:pPr>
            <a:b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VIA nace </a:t>
            </a: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ofrecer una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alternativa clara, accesible</a:t>
            </a: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diseñada específicamente </a:t>
            </a: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hacer ese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momento crítico </a:t>
            </a: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mucho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más seguro.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85DC2316-3C8B-08BF-2A77-26BBF93F6928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200" y="2628900"/>
            <a:ext cx="16230600" cy="4339442"/>
            <a:chOff x="0" y="0"/>
            <a:chExt cx="4274726" cy="7276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727607"/>
            </a:xfrm>
            <a:custGeom>
              <a:avLst/>
              <a:gdLst/>
              <a:ahLst/>
              <a:cxnLst/>
              <a:rect l="l" t="t" r="r" b="b"/>
              <a:pathLst>
                <a:path w="4274726" h="727607">
                  <a:moveTo>
                    <a:pt x="0" y="0"/>
                  </a:moveTo>
                  <a:lnTo>
                    <a:pt x="4274726" y="0"/>
                  </a:lnTo>
                  <a:lnTo>
                    <a:pt x="4274726" y="727607"/>
                  </a:lnTo>
                  <a:lnTo>
                    <a:pt x="0" y="727607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765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94166" y="7455831"/>
            <a:ext cx="12099668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RADAKOFF, MILOVAN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6000" y="3828867"/>
            <a:ext cx="13716000" cy="1916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s-AR" sz="4400" b="1" spc="1154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COMPONENTES 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s-AR" sz="4400" b="1" spc="1154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Y FUN</a:t>
            </a:r>
            <a:r>
              <a:rPr lang="es-AR" sz="4400" b="1" spc="1154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</a:t>
            </a:r>
            <a:r>
              <a:rPr lang="es-AR" sz="4400" b="1" spc="1154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IONAMIENTO</a:t>
            </a: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2252</TotalTime>
  <Words>1217</Words>
  <Application>Microsoft Office PowerPoint</Application>
  <PresentationFormat>Personalizado</PresentationFormat>
  <Paragraphs>125</Paragraphs>
  <Slides>22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1" baseType="lpstr">
      <vt:lpstr>Calibri</vt:lpstr>
      <vt:lpstr>Arial</vt:lpstr>
      <vt:lpstr>Aptos</vt:lpstr>
      <vt:lpstr>Montserrat</vt:lpstr>
      <vt:lpstr>Instrument Sans Medium</vt:lpstr>
      <vt:lpstr>Open Sans</vt:lpstr>
      <vt:lpstr>Instrument Sans Semi Bold</vt:lpstr>
      <vt:lpstr>Montserrat Semi-Bold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Propuesta de proyecto Minimalista Verde</dc:title>
  <dc:creator>Joaquin</dc:creator>
  <cp:lastModifiedBy>granatajoaquin@gmail.com</cp:lastModifiedBy>
  <cp:revision>22</cp:revision>
  <dcterms:created xsi:type="dcterms:W3CDTF">2006-08-16T00:00:00Z</dcterms:created>
  <dcterms:modified xsi:type="dcterms:W3CDTF">2025-11-28T16:59:42Z</dcterms:modified>
  <dc:identifier>DAG44fDtKmw</dc:identifier>
</cp:coreProperties>
</file>